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76" r:id="rId3"/>
    <p:sldId id="257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8" r:id="rId12"/>
    <p:sldId id="290" r:id="rId13"/>
    <p:sldId id="294" r:id="rId14"/>
    <p:sldId id="277" r:id="rId15"/>
    <p:sldId id="264" r:id="rId16"/>
    <p:sldId id="292" r:id="rId17"/>
    <p:sldId id="287" r:id="rId18"/>
    <p:sldId id="295" r:id="rId19"/>
    <p:sldId id="279" r:id="rId20"/>
    <p:sldId id="291" r:id="rId21"/>
    <p:sldId id="280" r:id="rId22"/>
    <p:sldId id="29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808" autoAdjust="0"/>
  </p:normalViewPr>
  <p:slideViewPr>
    <p:cSldViewPr snapToGrid="0">
      <p:cViewPr>
        <p:scale>
          <a:sx n="100" d="100"/>
          <a:sy n="100" d="100"/>
        </p:scale>
        <p:origin x="82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\Desktop\&#21073;&#19982;&#36828;&#24449;&#21095;&#24773;&#26102;&#38388;&#3672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情绪变化图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289438020862395"/>
          <c:y val="0.17156318742751947"/>
          <c:w val="0.87106024718503305"/>
          <c:h val="0.64021605917358748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Sheet1!$A$2:$A$41</c:f>
              <c:numCache>
                <c:formatCode>0.00_ </c:formatCode>
                <c:ptCount val="40"/>
                <c:pt idx="0">
                  <c:v>0</c:v>
                </c:pt>
                <c:pt idx="1">
                  <c:v>0.5</c:v>
                </c:pt>
                <c:pt idx="2">
                  <c:v>0.6</c:v>
                </c:pt>
                <c:pt idx="3">
                  <c:v>1.3333333333333333</c:v>
                </c:pt>
                <c:pt idx="4">
                  <c:v>1.4333333333333333</c:v>
                </c:pt>
                <c:pt idx="5">
                  <c:v>2.1833333333333331</c:v>
                </c:pt>
                <c:pt idx="6">
                  <c:v>2.3333333333333335</c:v>
                </c:pt>
                <c:pt idx="7">
                  <c:v>2.4333333333333331</c:v>
                </c:pt>
                <c:pt idx="8">
                  <c:v>2.6166666666666667</c:v>
                </c:pt>
                <c:pt idx="9">
                  <c:v>3.2333333333333334</c:v>
                </c:pt>
                <c:pt idx="10">
                  <c:v>3.95</c:v>
                </c:pt>
                <c:pt idx="11">
                  <c:v>4.5666666666666664</c:v>
                </c:pt>
                <c:pt idx="12">
                  <c:v>4.8</c:v>
                </c:pt>
                <c:pt idx="13">
                  <c:v>5.333333333333333</c:v>
                </c:pt>
                <c:pt idx="14">
                  <c:v>5.6833333333333336</c:v>
                </c:pt>
                <c:pt idx="15">
                  <c:v>5.9</c:v>
                </c:pt>
                <c:pt idx="16">
                  <c:v>10.766666666666667</c:v>
                </c:pt>
                <c:pt idx="17">
                  <c:v>11.2</c:v>
                </c:pt>
                <c:pt idx="18">
                  <c:v>11.416666666666666</c:v>
                </c:pt>
                <c:pt idx="19">
                  <c:v>11.683333333333334</c:v>
                </c:pt>
                <c:pt idx="20">
                  <c:v>11.966666666666667</c:v>
                </c:pt>
                <c:pt idx="21">
                  <c:v>12.183333333333334</c:v>
                </c:pt>
                <c:pt idx="22">
                  <c:v>12.45</c:v>
                </c:pt>
                <c:pt idx="23">
                  <c:v>12.666666666666666</c:v>
                </c:pt>
                <c:pt idx="24">
                  <c:v>12.9</c:v>
                </c:pt>
                <c:pt idx="25">
                  <c:v>13.1</c:v>
                </c:pt>
                <c:pt idx="26">
                  <c:v>13.616666666666667</c:v>
                </c:pt>
                <c:pt idx="27">
                  <c:v>14.033333333333333</c:v>
                </c:pt>
                <c:pt idx="28">
                  <c:v>14.35</c:v>
                </c:pt>
                <c:pt idx="29">
                  <c:v>14.616666666666667</c:v>
                </c:pt>
                <c:pt idx="30">
                  <c:v>14.7</c:v>
                </c:pt>
                <c:pt idx="31">
                  <c:v>14.933333333333334</c:v>
                </c:pt>
                <c:pt idx="32">
                  <c:v>15.133333333333333</c:v>
                </c:pt>
                <c:pt idx="33">
                  <c:v>15.5</c:v>
                </c:pt>
                <c:pt idx="34">
                  <c:v>15.916666666666666</c:v>
                </c:pt>
                <c:pt idx="35">
                  <c:v>18.600000000000001</c:v>
                </c:pt>
                <c:pt idx="36">
                  <c:v>18.766666666666666</c:v>
                </c:pt>
                <c:pt idx="37">
                  <c:v>19.2</c:v>
                </c:pt>
                <c:pt idx="38">
                  <c:v>19.7</c:v>
                </c:pt>
                <c:pt idx="39">
                  <c:v>20.283333333333335</c:v>
                </c:pt>
              </c:numCache>
            </c:numRef>
          </c:xVal>
          <c:yVal>
            <c:numRef>
              <c:f>Sheet1!$G$2:$G$41</c:f>
              <c:numCache>
                <c:formatCode>General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8</c:v>
                </c:pt>
                <c:pt idx="4">
                  <c:v>10</c:v>
                </c:pt>
                <c:pt idx="5">
                  <c:v>10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14</c:v>
                </c:pt>
                <c:pt idx="10">
                  <c:v>15</c:v>
                </c:pt>
                <c:pt idx="11">
                  <c:v>15</c:v>
                </c:pt>
                <c:pt idx="12">
                  <c:v>16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10</c:v>
                </c:pt>
                <c:pt idx="17">
                  <c:v>11</c:v>
                </c:pt>
                <c:pt idx="18">
                  <c:v>11</c:v>
                </c:pt>
                <c:pt idx="19">
                  <c:v>12</c:v>
                </c:pt>
                <c:pt idx="20">
                  <c:v>13</c:v>
                </c:pt>
                <c:pt idx="21">
                  <c:v>16</c:v>
                </c:pt>
                <c:pt idx="22">
                  <c:v>16</c:v>
                </c:pt>
                <c:pt idx="23">
                  <c:v>17</c:v>
                </c:pt>
                <c:pt idx="24">
                  <c:v>18</c:v>
                </c:pt>
                <c:pt idx="25">
                  <c:v>18</c:v>
                </c:pt>
                <c:pt idx="26">
                  <c:v>16</c:v>
                </c:pt>
                <c:pt idx="27">
                  <c:v>16</c:v>
                </c:pt>
                <c:pt idx="28">
                  <c:v>16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18</c:v>
                </c:pt>
                <c:pt idx="33">
                  <c:v>20</c:v>
                </c:pt>
                <c:pt idx="34">
                  <c:v>25</c:v>
                </c:pt>
                <c:pt idx="35">
                  <c:v>21</c:v>
                </c:pt>
                <c:pt idx="36">
                  <c:v>23</c:v>
                </c:pt>
                <c:pt idx="37">
                  <c:v>24</c:v>
                </c:pt>
                <c:pt idx="38">
                  <c:v>24</c:v>
                </c:pt>
                <c:pt idx="39">
                  <c:v>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C9-45E0-A452-16156BDAC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4417056"/>
        <c:axId val="474418368"/>
      </c:scatterChart>
      <c:valAx>
        <c:axId val="47441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时间（</a:t>
                </a:r>
                <a:r>
                  <a:rPr lang="en-US" altLang="zh-CN"/>
                  <a:t>min</a:t>
                </a:r>
                <a:r>
                  <a:rPr lang="zh-CN" altLang="en-US"/>
                  <a:t>）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4418368"/>
        <c:crosses val="autoZero"/>
        <c:crossBetween val="midCat"/>
      </c:valAx>
      <c:valAx>
        <c:axId val="47441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情绪值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4417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F6930-05C0-4B94-8E61-02871A16ECE1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E9EF-EAA5-4FD5-8093-8D0008D679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2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2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1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5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5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2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1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60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3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7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6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8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7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1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75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1B23A-58C8-4084-AC55-A699C9569388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F2CD-3A0C-4E9A-BD88-0C5519B42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8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D2A2A171-6E7F-45EC-8D2E-4259908E2377}"/>
              </a:ext>
            </a:extLst>
          </p:cNvPr>
          <p:cNvSpPr/>
          <p:nvPr/>
        </p:nvSpPr>
        <p:spPr>
          <a:xfrm>
            <a:off x="5304895" y="585480"/>
            <a:ext cx="1582208" cy="485668"/>
          </a:xfrm>
          <a:prstGeom prst="rect">
            <a:avLst/>
          </a:prstGeom>
          <a:solidFill>
            <a:srgbClr val="F2D4AA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D7DCC4-C9FE-4246-9714-98D64FD1DD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F20E5B-BB01-4781-BF29-B1C916D06F86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F174A67-4922-4BC6-83D2-A97098BCC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490AC81D-D163-438F-AA91-71F04C136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E7FC58-4EF1-4ABD-81A1-6E6412A8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890AC9-3867-4259-8B59-37ACD32E3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5986EA-6FBC-4E48-A751-EA1845E19251}"/>
              </a:ext>
            </a:extLst>
          </p:cNvPr>
          <p:cNvSpPr/>
          <p:nvPr/>
        </p:nvSpPr>
        <p:spPr>
          <a:xfrm>
            <a:off x="1659835" y="1047234"/>
            <a:ext cx="8891619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29BC924-680A-4D51-A78C-B544337FD344}"/>
              </a:ext>
            </a:extLst>
          </p:cNvPr>
          <p:cNvSpPr/>
          <p:nvPr/>
        </p:nvSpPr>
        <p:spPr>
          <a:xfrm flipV="1">
            <a:off x="8282446" y="1963076"/>
            <a:ext cx="539178" cy="539178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EC9C24-C4D6-4DB7-8AF4-94689504DD36}"/>
              </a:ext>
            </a:extLst>
          </p:cNvPr>
          <p:cNvSpPr txBox="1"/>
          <p:nvPr/>
        </p:nvSpPr>
        <p:spPr>
          <a:xfrm>
            <a:off x="4170100" y="4592823"/>
            <a:ext cx="3886356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pc="600">
                <a:solidFill>
                  <a:srgbClr val="1E496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algn="ctr"/>
            <a:r>
              <a:rPr lang="zh-CN" altLang="en-US" sz="1600" smtClean="0"/>
              <a:t>研发一部 吴秋洁</a:t>
            </a:r>
            <a:endParaRPr lang="zh-CN" altLang="en-US" sz="1600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BFACADC-F19F-4197-86C5-6A625770C5A8}"/>
              </a:ext>
            </a:extLst>
          </p:cNvPr>
          <p:cNvGrpSpPr/>
          <p:nvPr/>
        </p:nvGrpSpPr>
        <p:grpSpPr>
          <a:xfrm>
            <a:off x="2079216" y="2282107"/>
            <a:ext cx="8178506" cy="1345380"/>
            <a:chOff x="528379" y="2083620"/>
            <a:chExt cx="8178506" cy="1345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D085B90-95CC-4A3B-9FC2-16B2B67CA565}"/>
                </a:ext>
              </a:extLst>
            </p:cNvPr>
            <p:cNvSpPr/>
            <p:nvPr/>
          </p:nvSpPr>
          <p:spPr>
            <a:xfrm>
              <a:off x="528379" y="2182505"/>
              <a:ext cx="8178506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500" spc="600">
                  <a:solidFill>
                    <a:srgbClr val="47557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剑</a:t>
              </a:r>
              <a:r>
                <a:rPr lang="zh-CN" altLang="en-US" sz="7500" spc="600" smtClean="0">
                  <a:solidFill>
                    <a:srgbClr val="47557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与 远 </a:t>
              </a:r>
              <a:r>
                <a:rPr lang="zh-CN" altLang="en-US" sz="7500" spc="600" dirty="0">
                  <a:solidFill>
                    <a:srgbClr val="47557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征</a:t>
              </a:r>
            </a:p>
          </p:txBody>
        </p:sp>
        <p:sp>
          <p:nvSpPr>
            <p:cNvPr id="25" name="圆: 空心 24">
              <a:extLst>
                <a:ext uri="{FF2B5EF4-FFF2-40B4-BE49-F238E27FC236}">
                  <a16:creationId xmlns:a16="http://schemas.microsoft.com/office/drawing/2014/main" id="{6FA522AF-5DE2-4297-A6EF-EA7F0E3DF54D}"/>
                </a:ext>
              </a:extLst>
            </p:cNvPr>
            <p:cNvSpPr/>
            <p:nvPr/>
          </p:nvSpPr>
          <p:spPr>
            <a:xfrm>
              <a:off x="1888811" y="2083620"/>
              <a:ext cx="1337488" cy="1337488"/>
            </a:xfrm>
            <a:prstGeom prst="donut">
              <a:avLst>
                <a:gd name="adj" fmla="val 2156"/>
              </a:avLst>
            </a:prstGeom>
            <a:gradFill>
              <a:gsLst>
                <a:gs pos="20000">
                  <a:srgbClr val="475574">
                    <a:alpha val="76000"/>
                  </a:srgbClr>
                </a:gs>
                <a:gs pos="77000">
                  <a:srgbClr val="F2D4AA">
                    <a:alpha val="66000"/>
                  </a:srgbClr>
                </a:gs>
              </a:gsLst>
              <a:lin ang="5400000" scaled="1"/>
            </a:gra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9" name="圆: 空心 28">
              <a:extLst>
                <a:ext uri="{FF2B5EF4-FFF2-40B4-BE49-F238E27FC236}">
                  <a16:creationId xmlns:a16="http://schemas.microsoft.com/office/drawing/2014/main" id="{47F6DA9E-5D44-4759-BE7D-AD75477FDA60}"/>
                </a:ext>
              </a:extLst>
            </p:cNvPr>
            <p:cNvSpPr/>
            <p:nvPr/>
          </p:nvSpPr>
          <p:spPr>
            <a:xfrm>
              <a:off x="3224953" y="2083620"/>
              <a:ext cx="1337488" cy="1337488"/>
            </a:xfrm>
            <a:prstGeom prst="donut">
              <a:avLst>
                <a:gd name="adj" fmla="val 2156"/>
              </a:avLst>
            </a:prstGeom>
            <a:gradFill>
              <a:gsLst>
                <a:gs pos="20000">
                  <a:srgbClr val="475574">
                    <a:alpha val="76000"/>
                  </a:srgbClr>
                </a:gs>
                <a:gs pos="77000">
                  <a:srgbClr val="F2D4AA">
                    <a:alpha val="66000"/>
                  </a:srgbClr>
                </a:gs>
              </a:gsLst>
              <a:lin ang="5400000" scaled="1"/>
            </a:gra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0" name="圆: 空心 29">
              <a:extLst>
                <a:ext uri="{FF2B5EF4-FFF2-40B4-BE49-F238E27FC236}">
                  <a16:creationId xmlns:a16="http://schemas.microsoft.com/office/drawing/2014/main" id="{2CFC5AB3-A6DF-4F29-AD44-7411EC934CC3}"/>
                </a:ext>
              </a:extLst>
            </p:cNvPr>
            <p:cNvSpPr/>
            <p:nvPr/>
          </p:nvSpPr>
          <p:spPr>
            <a:xfrm>
              <a:off x="4561095" y="2083620"/>
              <a:ext cx="1337488" cy="1337488"/>
            </a:xfrm>
            <a:prstGeom prst="donut">
              <a:avLst>
                <a:gd name="adj" fmla="val 2156"/>
              </a:avLst>
            </a:prstGeom>
            <a:gradFill>
              <a:gsLst>
                <a:gs pos="20000">
                  <a:srgbClr val="475574">
                    <a:alpha val="76000"/>
                  </a:srgbClr>
                </a:gs>
                <a:gs pos="77000">
                  <a:srgbClr val="F2D4AA">
                    <a:alpha val="66000"/>
                  </a:srgbClr>
                </a:gs>
              </a:gsLst>
              <a:lin ang="5400000" scaled="1"/>
            </a:gra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1" name="圆: 空心 30">
              <a:extLst>
                <a:ext uri="{FF2B5EF4-FFF2-40B4-BE49-F238E27FC236}">
                  <a16:creationId xmlns:a16="http://schemas.microsoft.com/office/drawing/2014/main" id="{8B7B8F74-102E-4B23-999E-D58559A293F4}"/>
                </a:ext>
              </a:extLst>
            </p:cNvPr>
            <p:cNvSpPr/>
            <p:nvPr/>
          </p:nvSpPr>
          <p:spPr>
            <a:xfrm>
              <a:off x="5897237" y="2083620"/>
              <a:ext cx="1337488" cy="1337488"/>
            </a:xfrm>
            <a:prstGeom prst="donut">
              <a:avLst>
                <a:gd name="adj" fmla="val 2156"/>
              </a:avLst>
            </a:prstGeom>
            <a:gradFill>
              <a:gsLst>
                <a:gs pos="20000">
                  <a:srgbClr val="475574">
                    <a:alpha val="76000"/>
                  </a:srgbClr>
                </a:gs>
                <a:gs pos="77000">
                  <a:srgbClr val="F2D4AA">
                    <a:alpha val="66000"/>
                  </a:srgbClr>
                </a:gs>
              </a:gsLst>
              <a:lin ang="5400000" scaled="1"/>
            </a:gra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7DDD3EF5-4BE9-41B8-B77A-2F17D93E6ECE}"/>
              </a:ext>
            </a:extLst>
          </p:cNvPr>
          <p:cNvSpPr/>
          <p:nvPr/>
        </p:nvSpPr>
        <p:spPr>
          <a:xfrm flipV="1">
            <a:off x="3275004" y="2182532"/>
            <a:ext cx="270106" cy="270106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CAC251B-DFD8-4FCF-A242-641CFE6CBC55}"/>
              </a:ext>
            </a:extLst>
          </p:cNvPr>
          <p:cNvSpPr/>
          <p:nvPr/>
        </p:nvSpPr>
        <p:spPr>
          <a:xfrm flipV="1">
            <a:off x="7431270" y="3560517"/>
            <a:ext cx="135053" cy="13505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1F515CB-CC92-4CCD-8407-7FCEE9275C71}"/>
              </a:ext>
            </a:extLst>
          </p:cNvPr>
          <p:cNvGrpSpPr/>
          <p:nvPr/>
        </p:nvGrpSpPr>
        <p:grpSpPr>
          <a:xfrm>
            <a:off x="4224449" y="3926656"/>
            <a:ext cx="3763199" cy="507516"/>
            <a:chOff x="4064896" y="4176518"/>
            <a:chExt cx="3763199" cy="507516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94BA216-85DF-47AB-ADED-A155C8B9B42A}"/>
                </a:ext>
              </a:extLst>
            </p:cNvPr>
            <p:cNvSpPr/>
            <p:nvPr/>
          </p:nvSpPr>
          <p:spPr>
            <a:xfrm>
              <a:off x="4064896" y="4176518"/>
              <a:ext cx="3763199" cy="486698"/>
            </a:xfrm>
            <a:prstGeom prst="roundRect">
              <a:avLst>
                <a:gd name="adj" fmla="val 5000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E64AE6-D689-4B17-A00F-89F5EF0D9A7F}"/>
                </a:ext>
              </a:extLst>
            </p:cNvPr>
            <p:cNvSpPr/>
            <p:nvPr/>
          </p:nvSpPr>
          <p:spPr>
            <a:xfrm>
              <a:off x="4704056" y="4222369"/>
              <a:ext cx="25859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spc="30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2400" b="1" spc="3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前</a:t>
              </a:r>
              <a:r>
                <a:rPr lang="zh-CN" altLang="en-US" sz="2400" b="1" spc="30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期体验报告</a:t>
              </a:r>
              <a:r>
                <a:rPr lang="en-US" altLang="zh-CN" sz="2400" b="1" spc="300" smtClea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endParaRPr lang="zh-CN" altLang="en-US" sz="2400" b="1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8291B7AE-9EC5-48C6-B6AC-2263A93BB838}"/>
              </a:ext>
            </a:extLst>
          </p:cNvPr>
          <p:cNvSpPr/>
          <p:nvPr/>
        </p:nvSpPr>
        <p:spPr>
          <a:xfrm>
            <a:off x="5335240" y="1686227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spc="300" smtClean="0">
                <a:gradFill flip="none" rotWithShape="1">
                  <a:gsLst>
                    <a:gs pos="81000">
                      <a:srgbClr val="C8B59D"/>
                    </a:gs>
                    <a:gs pos="52000">
                      <a:srgbClr val="475574"/>
                    </a:gs>
                    <a:gs pos="7000">
                      <a:srgbClr val="475574"/>
                    </a:gs>
                    <a:gs pos="100000">
                      <a:srgbClr val="F2D4AA"/>
                    </a:gs>
                  </a:gsLst>
                  <a:lin ang="270000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AFK ARENA</a:t>
            </a:r>
            <a:r>
              <a:rPr lang="zh-CN" altLang="en-US" sz="1600" b="1" spc="300" smtClean="0">
                <a:gradFill flip="none" rotWithShape="1">
                  <a:gsLst>
                    <a:gs pos="81000">
                      <a:srgbClr val="C8B59D"/>
                    </a:gs>
                    <a:gs pos="52000">
                      <a:srgbClr val="475574"/>
                    </a:gs>
                    <a:gs pos="7000">
                      <a:srgbClr val="475574"/>
                    </a:gs>
                    <a:gs pos="100000">
                      <a:srgbClr val="F2D4AA"/>
                    </a:gs>
                  </a:gsLst>
                  <a:lin ang="270000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endParaRPr lang="zh-CN" altLang="en-US" sz="1600" b="1" spc="300" dirty="0">
              <a:gradFill flip="none" rotWithShape="1">
                <a:gsLst>
                  <a:gs pos="20000">
                    <a:srgbClr val="475574"/>
                  </a:gs>
                  <a:gs pos="77000">
                    <a:srgbClr val="F2D4AA"/>
                  </a:gs>
                </a:gsLst>
                <a:lin ang="270000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75E737E0-FBC4-4515-BB09-A467653EF578}"/>
              </a:ext>
            </a:extLst>
          </p:cNvPr>
          <p:cNvSpPr/>
          <p:nvPr/>
        </p:nvSpPr>
        <p:spPr>
          <a:xfrm>
            <a:off x="1224570" y="-773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E8524D7-AA18-4DB2-8A4C-D4B2ED2F3056}"/>
              </a:ext>
            </a:extLst>
          </p:cNvPr>
          <p:cNvSpPr/>
          <p:nvPr/>
        </p:nvSpPr>
        <p:spPr>
          <a:xfrm flipV="1">
            <a:off x="3926134" y="4476234"/>
            <a:ext cx="192079" cy="192079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E24D5ACD-59BD-448F-A0AD-AC07CF1A1435}"/>
              </a:ext>
            </a:extLst>
          </p:cNvPr>
          <p:cNvSpPr/>
          <p:nvPr/>
        </p:nvSpPr>
        <p:spPr>
          <a:xfrm>
            <a:off x="10112784" y="4822666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3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9" grpId="0" animBg="1"/>
      <p:bldP spid="28" grpId="0" animBg="1"/>
      <p:bldP spid="21" grpId="0" animBg="1"/>
      <p:bldP spid="34" grpId="0" animBg="1"/>
      <p:bldP spid="37" grpId="0" animBg="1"/>
      <p:bldP spid="43" grpId="0"/>
      <p:bldP spid="93" grpId="0" animBg="1"/>
      <p:bldP spid="96" grpId="0" animBg="1"/>
      <p:bldP spid="9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426889" y="515341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/>
              <a:t>副本</a:t>
            </a:r>
            <a:r>
              <a:rPr lang="zh-CN" altLang="en-US" smtClean="0"/>
              <a:t>：引导玩家在</a:t>
            </a:r>
            <a:r>
              <a:rPr lang="en-US" altLang="zh-CN" smtClean="0"/>
              <a:t>《</a:t>
            </a:r>
            <a:r>
              <a:rPr lang="zh-CN" altLang="en-US" smtClean="0"/>
              <a:t>王座之塔</a:t>
            </a:r>
            <a:r>
              <a:rPr lang="en-US" altLang="zh-CN" smtClean="0"/>
              <a:t>》</a:t>
            </a:r>
            <a:r>
              <a:rPr lang="zh-CN" altLang="en-US" smtClean="0"/>
              <a:t>中体验查看排行榜，统计资料，获取遗物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509" y="1069838"/>
            <a:ext cx="3178008" cy="4877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3" y="1069498"/>
            <a:ext cx="3105294" cy="48774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84" y="1069838"/>
            <a:ext cx="3194447" cy="487714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23790" y="6059506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02928" y="5946979"/>
            <a:ext cx="2473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</a:t>
            </a:r>
            <a:r>
              <a:rPr lang="zh-CN" altLang="en-US" sz="1100"/>
              <a:t>排行</a:t>
            </a:r>
            <a:r>
              <a:rPr lang="zh-CN" altLang="en-US" sz="1100" smtClean="0"/>
              <a:t>榜，可以查看好友排名，从而刺激玩家挑战欲望，以及社交反馈</a:t>
            </a:r>
            <a:endParaRPr lang="zh-CN" altLang="en-US" sz="1100" dirty="0"/>
          </a:p>
        </p:txBody>
      </p:sp>
      <p:sp>
        <p:nvSpPr>
          <p:cNvPr id="8" name="圆角矩形 7"/>
          <p:cNvSpPr/>
          <p:nvPr/>
        </p:nvSpPr>
        <p:spPr>
          <a:xfrm>
            <a:off x="4667718" y="6059506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4746856" y="5946979"/>
            <a:ext cx="2473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开资料统计表，玩家获得成就感</a:t>
            </a:r>
            <a:endParaRPr lang="zh-CN" altLang="en-US" sz="1100" dirty="0"/>
          </a:p>
        </p:txBody>
      </p:sp>
      <p:sp>
        <p:nvSpPr>
          <p:cNvPr id="10" name="圆角矩形 9"/>
          <p:cNvSpPr/>
          <p:nvPr/>
        </p:nvSpPr>
        <p:spPr>
          <a:xfrm>
            <a:off x="8704847" y="6105672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958552" y="6059506"/>
            <a:ext cx="2473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/>
              <a:t>挑战后获得选择遗物的权利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801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DBBDC7-4137-4E62-8E8E-511EF2EA93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E33A0B2-9575-4FD7-9EF8-9B8416576EFF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56894C6-E7D6-4D30-B4F5-E11C54893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954839D-822E-432C-ABF8-5EE9B80CE9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17FA1F-3E11-48D1-BD36-559DE6F2D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FF34843-E312-40D6-966C-3D17A34E6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1E78C-FF33-4EA5-8ECB-BA7F83972A9E}"/>
              </a:ext>
            </a:extLst>
          </p:cNvPr>
          <p:cNvGrpSpPr/>
          <p:nvPr/>
        </p:nvGrpSpPr>
        <p:grpSpPr>
          <a:xfrm>
            <a:off x="1434302" y="793451"/>
            <a:ext cx="1972090" cy="2645659"/>
            <a:chOff x="1404892" y="1201756"/>
            <a:chExt cx="3448463" cy="462628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AC92771-E232-46FD-9576-C1A00DCA270E}"/>
                </a:ext>
              </a:extLst>
            </p:cNvPr>
            <p:cNvSpPr/>
            <p:nvPr/>
          </p:nvSpPr>
          <p:spPr>
            <a:xfrm>
              <a:off x="1404892" y="1780764"/>
              <a:ext cx="3448463" cy="404728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531B153-C346-4B5F-9F15-E255D8568A5F}"/>
                </a:ext>
              </a:extLst>
            </p:cNvPr>
            <p:cNvSpPr/>
            <p:nvPr/>
          </p:nvSpPr>
          <p:spPr>
            <a:xfrm>
              <a:off x="1404892" y="1201756"/>
              <a:ext cx="3448463" cy="70896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91774D6-0D2E-4924-8A2A-C05E7AFCEB25}"/>
              </a:ext>
            </a:extLst>
          </p:cNvPr>
          <p:cNvSpPr/>
          <p:nvPr/>
        </p:nvSpPr>
        <p:spPr>
          <a:xfrm>
            <a:off x="4133956" y="2281840"/>
            <a:ext cx="6623742" cy="26254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704B6F-3385-4EC7-86DC-67C9A71CE192}"/>
              </a:ext>
            </a:extLst>
          </p:cNvPr>
          <p:cNvSpPr txBox="1"/>
          <p:nvPr/>
        </p:nvSpPr>
        <p:spPr>
          <a:xfrm>
            <a:off x="1918039" y="1727842"/>
            <a:ext cx="13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02.</a:t>
            </a:r>
            <a:endParaRPr lang="zh-CN" altLang="en-US" sz="6600" b="1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D214B-3936-423B-A80C-8E10E4280657}"/>
              </a:ext>
            </a:extLst>
          </p:cNvPr>
          <p:cNvSpPr/>
          <p:nvPr/>
        </p:nvSpPr>
        <p:spPr>
          <a:xfrm>
            <a:off x="5368436" y="3179060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表</a:t>
            </a:r>
            <a:r>
              <a:rPr lang="zh-CN" altLang="en-US" sz="4800" b="1" spc="600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现形式</a:t>
            </a:r>
            <a:endParaRPr lang="zh-CN" altLang="en-US" sz="4800" b="1" spc="600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61C916-944D-4763-8B84-9D12DFF581A0}"/>
              </a:ext>
            </a:extLst>
          </p:cNvPr>
          <p:cNvSpPr/>
          <p:nvPr/>
        </p:nvSpPr>
        <p:spPr>
          <a:xfrm flipV="1">
            <a:off x="10513692" y="1714500"/>
            <a:ext cx="787540" cy="787540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17DFD5-6ED9-4471-ABB5-07DB969177C5}"/>
              </a:ext>
            </a:extLst>
          </p:cNvPr>
          <p:cNvSpPr/>
          <p:nvPr/>
        </p:nvSpPr>
        <p:spPr>
          <a:xfrm flipV="1">
            <a:off x="3665420" y="5227057"/>
            <a:ext cx="343873" cy="34387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1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78" y="904680"/>
            <a:ext cx="2913158" cy="44348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4478" y="5538613"/>
            <a:ext cx="29131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剑与远征的画</a:t>
            </a:r>
            <a:r>
              <a:rPr lang="zh-CN" altLang="en-US" sz="1100" smtClean="0"/>
              <a:t>风更</a:t>
            </a:r>
            <a:r>
              <a:rPr lang="zh-CN" altLang="en-US" sz="1100"/>
              <a:t>加的国际</a:t>
            </a:r>
            <a:r>
              <a:rPr lang="zh-CN" altLang="en-US" sz="1100" smtClean="0"/>
              <a:t>范</a:t>
            </a:r>
            <a:endParaRPr lang="en-US" altLang="zh-CN" sz="1100"/>
          </a:p>
          <a:p>
            <a:r>
              <a:rPr lang="zh-CN" altLang="en-US" sz="1100" smtClean="0"/>
              <a:t>玻</a:t>
            </a:r>
            <a:r>
              <a:rPr lang="zh-CN" altLang="en-US" sz="1100"/>
              <a:t>璃彩绘式的欧式风格</a:t>
            </a:r>
            <a:r>
              <a:rPr lang="zh-CN" altLang="en-US" sz="1100" smtClean="0"/>
              <a:t>，</a:t>
            </a:r>
            <a:endParaRPr lang="en-US" altLang="zh-CN" sz="1100" smtClean="0"/>
          </a:p>
          <a:p>
            <a:r>
              <a:rPr lang="zh-CN" altLang="en-US" sz="1100" smtClean="0"/>
              <a:t>精</a:t>
            </a:r>
            <a:r>
              <a:rPr lang="zh-CN" altLang="en-US" sz="1100"/>
              <a:t>致的画风还是能在第一时间打动玩家</a:t>
            </a:r>
            <a:r>
              <a:rPr lang="zh-CN" altLang="en-US" sz="1100" smtClean="0"/>
              <a:t>。</a:t>
            </a:r>
            <a:endParaRPr lang="en-US" altLang="zh-CN" sz="1100" smtClean="0"/>
          </a:p>
          <a:p>
            <a:r>
              <a:rPr lang="zh-CN" altLang="en-US" sz="1100"/>
              <a:t>画面的人物色彩上的运用，既有东方插画中的那种含蓄美，又有欧美作品中的图形感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89" y="822041"/>
            <a:ext cx="3773256" cy="47165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72436" y="5792528"/>
            <a:ext cx="2441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从</a:t>
            </a:r>
            <a:r>
              <a:rPr lang="zh-CN" altLang="en-US" sz="1100" smtClean="0"/>
              <a:t>画</a:t>
            </a:r>
            <a:r>
              <a:rPr lang="zh-CN" altLang="en-US" sz="1100"/>
              <a:t>面的布局和效果上</a:t>
            </a:r>
            <a:r>
              <a:rPr lang="zh-CN" altLang="en-US" sz="1100" smtClean="0"/>
              <a:t>，可以看到新</a:t>
            </a:r>
            <a:r>
              <a:rPr lang="zh-CN" altLang="en-US" sz="1100"/>
              <a:t>艺术运</a:t>
            </a:r>
            <a:r>
              <a:rPr lang="zh-CN" altLang="en-US" sz="1100" smtClean="0"/>
              <a:t>动先</a:t>
            </a:r>
            <a:r>
              <a:rPr lang="zh-CN" altLang="en-US" sz="1100"/>
              <a:t>锋穆夏的影子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4260" y="452710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mtClean="0"/>
              <a:t>美术表现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26731" y="5052317"/>
            <a:ext cx="391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剑与远征的配音十分出色，</a:t>
            </a:r>
            <a:r>
              <a:rPr lang="en-US" altLang="zh-CN" sz="1200" smtClean="0"/>
              <a:t>cv</a:t>
            </a:r>
            <a:r>
              <a:rPr lang="zh-CN" altLang="en-US" sz="1200" smtClean="0"/>
              <a:t>阵容豪华。</a:t>
            </a:r>
            <a:endParaRPr lang="en-US" altLang="zh-CN" sz="1200" smtClean="0"/>
          </a:p>
          <a:p>
            <a:r>
              <a:rPr lang="zh-CN" altLang="en-US" sz="1200" smtClean="0"/>
              <a:t>国特版特别定制了英雄孙悟空，并且邀请央</a:t>
            </a:r>
            <a:r>
              <a:rPr lang="zh-CN" altLang="en-US" sz="1200"/>
              <a:t>视</a:t>
            </a:r>
            <a:r>
              <a:rPr lang="en-US" altLang="zh-CN" sz="1200"/>
              <a:t>86</a:t>
            </a:r>
            <a:r>
              <a:rPr lang="zh-CN" altLang="en-US" sz="1200"/>
              <a:t>版</a:t>
            </a:r>
            <a:r>
              <a:rPr lang="en-US" altLang="zh-CN" sz="1200"/>
              <a:t>《</a:t>
            </a:r>
            <a:r>
              <a:rPr lang="zh-CN" altLang="en-US" sz="1200"/>
              <a:t>西游记</a:t>
            </a:r>
            <a:r>
              <a:rPr lang="en-US" altLang="zh-CN" sz="1200"/>
              <a:t>》</a:t>
            </a:r>
            <a:r>
              <a:rPr lang="zh-CN" altLang="en-US" sz="1200"/>
              <a:t>孙悟空的原版配音演员</a:t>
            </a:r>
            <a:r>
              <a:rPr lang="zh-CN" altLang="en-US" sz="1200" smtClean="0"/>
              <a:t>李世宏作为彩蛋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364260" y="452710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/>
              <a:t>配</a:t>
            </a:r>
            <a:r>
              <a:rPr lang="zh-CN" altLang="en-US" smtClean="0"/>
              <a:t>音表现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9" y="1506784"/>
            <a:ext cx="4712082" cy="26369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628" y="1506784"/>
            <a:ext cx="4804929" cy="26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DBBDC7-4137-4E62-8E8E-511EF2EA93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E33A0B2-9575-4FD7-9EF8-9B8416576EFF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56894C6-E7D6-4D30-B4F5-E11C54893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954839D-822E-432C-ABF8-5EE9B80CE9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17FA1F-3E11-48D1-BD36-559DE6F2D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FF34843-E312-40D6-966C-3D17A34E6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1E78C-FF33-4EA5-8ECB-BA7F83972A9E}"/>
              </a:ext>
            </a:extLst>
          </p:cNvPr>
          <p:cNvGrpSpPr/>
          <p:nvPr/>
        </p:nvGrpSpPr>
        <p:grpSpPr>
          <a:xfrm>
            <a:off x="1434302" y="793451"/>
            <a:ext cx="1972090" cy="2645659"/>
            <a:chOff x="1404892" y="1201756"/>
            <a:chExt cx="3448463" cy="462628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AC92771-E232-46FD-9576-C1A00DCA270E}"/>
                </a:ext>
              </a:extLst>
            </p:cNvPr>
            <p:cNvSpPr/>
            <p:nvPr/>
          </p:nvSpPr>
          <p:spPr>
            <a:xfrm>
              <a:off x="1404892" y="1780764"/>
              <a:ext cx="3448463" cy="404728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531B153-C346-4B5F-9F15-E255D8568A5F}"/>
                </a:ext>
              </a:extLst>
            </p:cNvPr>
            <p:cNvSpPr/>
            <p:nvPr/>
          </p:nvSpPr>
          <p:spPr>
            <a:xfrm>
              <a:off x="1404892" y="1201756"/>
              <a:ext cx="3448463" cy="70896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91774D6-0D2E-4924-8A2A-C05E7AFCEB25}"/>
              </a:ext>
            </a:extLst>
          </p:cNvPr>
          <p:cNvSpPr/>
          <p:nvPr/>
        </p:nvSpPr>
        <p:spPr>
          <a:xfrm>
            <a:off x="4133956" y="2281840"/>
            <a:ext cx="6623742" cy="26254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704B6F-3385-4EC7-86DC-67C9A71CE192}"/>
              </a:ext>
            </a:extLst>
          </p:cNvPr>
          <p:cNvSpPr txBox="1"/>
          <p:nvPr/>
        </p:nvSpPr>
        <p:spPr>
          <a:xfrm>
            <a:off x="1918039" y="1727842"/>
            <a:ext cx="13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03.</a:t>
            </a:r>
            <a:endParaRPr lang="zh-CN" altLang="en-US" sz="6600" b="1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D214B-3936-423B-A80C-8E10E4280657}"/>
              </a:ext>
            </a:extLst>
          </p:cNvPr>
          <p:cNvSpPr/>
          <p:nvPr/>
        </p:nvSpPr>
        <p:spPr>
          <a:xfrm>
            <a:off x="5368436" y="3179060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功能设计</a:t>
            </a:r>
            <a:endParaRPr lang="zh-CN" altLang="en-US" sz="4800" b="1" spc="600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61C916-944D-4763-8B84-9D12DFF581A0}"/>
              </a:ext>
            </a:extLst>
          </p:cNvPr>
          <p:cNvSpPr/>
          <p:nvPr/>
        </p:nvSpPr>
        <p:spPr>
          <a:xfrm flipV="1">
            <a:off x="10513692" y="1714500"/>
            <a:ext cx="787540" cy="787540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17DFD5-6ED9-4471-ABB5-07DB969177C5}"/>
              </a:ext>
            </a:extLst>
          </p:cNvPr>
          <p:cNvSpPr/>
          <p:nvPr/>
        </p:nvSpPr>
        <p:spPr>
          <a:xfrm flipV="1">
            <a:off x="3665420" y="5227057"/>
            <a:ext cx="343873" cy="34387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19" y="491809"/>
            <a:ext cx="6810834" cy="6244225"/>
          </a:xfrm>
          <a:prstGeom prst="rect">
            <a:avLst/>
          </a:prstGeom>
        </p:spPr>
      </p:pic>
      <p:sp>
        <p:nvSpPr>
          <p:cNvPr id="5" name="文本框 8"/>
          <p:cNvSpPr txBox="1"/>
          <p:nvPr/>
        </p:nvSpPr>
        <p:spPr>
          <a:xfrm>
            <a:off x="0" y="122477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mtClean="0"/>
              <a:t>整体游戏架构，系统功能丰富，布局合理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04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2584" y="1649176"/>
            <a:ext cx="7969134" cy="2491567"/>
            <a:chOff x="2028305" y="2286000"/>
            <a:chExt cx="7969134" cy="2491567"/>
          </a:xfrm>
        </p:grpSpPr>
        <p:sp>
          <p:nvSpPr>
            <p:cNvPr id="4" name="矩形 3"/>
            <p:cNvSpPr/>
            <p:nvPr/>
          </p:nvSpPr>
          <p:spPr>
            <a:xfrm>
              <a:off x="2028305" y="2286000"/>
              <a:ext cx="1837113" cy="2377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mtClean="0">
                  <a:solidFill>
                    <a:schemeClr val="tx1"/>
                  </a:solidFill>
                </a:rPr>
                <a:t>战前</a:t>
              </a:r>
              <a:endParaRPr lang="en-US" altLang="zh-CN" sz="2800" smtClean="0">
                <a:solidFill>
                  <a:schemeClr val="tx1"/>
                </a:solidFill>
              </a:endParaRPr>
            </a:p>
            <a:p>
              <a:pPr algn="ctr"/>
              <a:endParaRPr lang="en-US" altLang="zh-CN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1</a:t>
              </a:r>
              <a:r>
                <a:rPr lang="zh-CN" altLang="en-US" smtClean="0">
                  <a:solidFill>
                    <a:schemeClr val="tx1"/>
                  </a:solidFill>
                </a:rPr>
                <a:t>、英雄选择</a:t>
              </a:r>
              <a:endParaRPr lang="en-US" altLang="zh-CN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2</a:t>
              </a:r>
              <a:r>
                <a:rPr lang="zh-CN" altLang="en-US" smtClean="0">
                  <a:solidFill>
                    <a:schemeClr val="tx1"/>
                  </a:solidFill>
                </a:rPr>
                <a:t>、站位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48596" y="2286000"/>
              <a:ext cx="1837113" cy="2377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mtClean="0">
                  <a:solidFill>
                    <a:schemeClr val="tx1"/>
                  </a:solidFill>
                </a:rPr>
                <a:t>战中</a:t>
              </a:r>
              <a:endParaRPr lang="en-US" altLang="zh-CN" sz="2800">
                <a:solidFill>
                  <a:schemeClr val="tx1"/>
                </a:solidFill>
              </a:endParaRPr>
            </a:p>
            <a:p>
              <a:pPr algn="ctr"/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mtClean="0">
                  <a:solidFill>
                    <a:schemeClr val="tx1"/>
                  </a:solidFill>
                </a:rPr>
                <a:t>技能释放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1</a:t>
              </a:r>
              <a:r>
                <a:rPr lang="zh-CN" altLang="en-US" smtClean="0">
                  <a:solidFill>
                    <a:schemeClr val="tx1"/>
                  </a:solidFill>
                </a:rPr>
                <a:t>、</a:t>
              </a:r>
              <a:r>
                <a:rPr lang="zh-CN" altLang="en-US">
                  <a:solidFill>
                    <a:schemeClr val="tx1"/>
                  </a:solidFill>
                </a:rPr>
                <a:t>英</a:t>
              </a:r>
              <a:r>
                <a:rPr lang="zh-CN" altLang="en-US" smtClean="0">
                  <a:solidFill>
                    <a:schemeClr val="tx1"/>
                  </a:solidFill>
                </a:rPr>
                <a:t>雄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2</a:t>
              </a:r>
              <a:r>
                <a:rPr lang="zh-CN" altLang="en-US" smtClean="0">
                  <a:solidFill>
                    <a:schemeClr val="tx1"/>
                  </a:solidFill>
                </a:rPr>
                <a:t>、时机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60326" y="2400127"/>
              <a:ext cx="1837113" cy="23774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smtClean="0">
                  <a:solidFill>
                    <a:schemeClr val="tx1"/>
                  </a:solidFill>
                </a:rPr>
                <a:t>战后</a:t>
              </a:r>
              <a:endParaRPr lang="en-US" altLang="zh-CN" sz="2800">
                <a:solidFill>
                  <a:schemeClr val="tx1"/>
                </a:solidFill>
              </a:endParaRPr>
            </a:p>
            <a:p>
              <a:pPr algn="ctr"/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  <a:r>
                <a:rPr lang="zh-CN" altLang="en-US" smtClean="0">
                  <a:solidFill>
                    <a:schemeClr val="tx1"/>
                  </a:solidFill>
                </a:rPr>
                <a:t>、</a:t>
              </a:r>
              <a:r>
                <a:rPr lang="zh-CN" altLang="en-US">
                  <a:solidFill>
                    <a:schemeClr val="tx1"/>
                  </a:solidFill>
                </a:rPr>
                <a:t>获</a:t>
              </a:r>
              <a:r>
                <a:rPr lang="zh-CN" altLang="en-US" smtClean="0">
                  <a:solidFill>
                    <a:schemeClr val="tx1"/>
                  </a:solidFill>
                </a:rPr>
                <a:t>得战利品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2</a:t>
              </a:r>
              <a:r>
                <a:rPr lang="zh-CN" altLang="en-US" smtClean="0">
                  <a:solidFill>
                    <a:schemeClr val="tx1"/>
                  </a:solidFill>
                </a:rPr>
                <a:t>、</a:t>
              </a:r>
              <a:r>
                <a:rPr lang="zh-CN" altLang="en-US">
                  <a:solidFill>
                    <a:schemeClr val="tx1"/>
                  </a:solidFill>
                </a:rPr>
                <a:t>英</a:t>
              </a:r>
              <a:r>
                <a:rPr lang="zh-CN" altLang="en-US" smtClean="0">
                  <a:solidFill>
                    <a:schemeClr val="tx1"/>
                  </a:solidFill>
                </a:rPr>
                <a:t>雄升级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" name="燕尾形箭头 8"/>
            <p:cNvSpPr/>
            <p:nvPr/>
          </p:nvSpPr>
          <p:spPr>
            <a:xfrm>
              <a:off x="3990109" y="3217025"/>
              <a:ext cx="922713" cy="548640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燕尾形箭头 9"/>
            <p:cNvSpPr/>
            <p:nvPr/>
          </p:nvSpPr>
          <p:spPr>
            <a:xfrm>
              <a:off x="7061661" y="3217025"/>
              <a:ext cx="922713" cy="548640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线关卡玩法</a:t>
            </a:r>
          </a:p>
        </p:txBody>
      </p:sp>
      <p:sp>
        <p:nvSpPr>
          <p:cNvPr id="15" name="矩形: 圆角 2">
            <a:extLst>
              <a:ext uri="{FF2B5EF4-FFF2-40B4-BE49-F238E27FC236}">
                <a16:creationId xmlns:a16="http://schemas.microsoft.com/office/drawing/2014/main" id="{26A2E25F-0C1B-4639-87D5-96BCFC8665B1}"/>
              </a:ext>
            </a:extLst>
          </p:cNvPr>
          <p:cNvSpPr/>
          <p:nvPr/>
        </p:nvSpPr>
        <p:spPr>
          <a:xfrm>
            <a:off x="400832" y="53787"/>
            <a:ext cx="306740" cy="1771838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3378" y="4413556"/>
            <a:ext cx="174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在</a:t>
            </a:r>
            <a:r>
              <a:rPr lang="zh-CN" altLang="en-US" sz="1200"/>
              <a:t>挑战</a:t>
            </a:r>
            <a:r>
              <a:rPr lang="zh-CN" altLang="en-US" sz="1200"/>
              <a:t>部</a:t>
            </a:r>
            <a:r>
              <a:rPr lang="zh-CN" altLang="en-US" sz="1200" smtClean="0"/>
              <a:t>分不仅仅是比</a:t>
            </a:r>
            <a:r>
              <a:rPr lang="zh-CN" altLang="en-US" sz="1200"/>
              <a:t>拼</a:t>
            </a:r>
            <a:r>
              <a:rPr lang="zh-CN" altLang="en-US" sz="1200"/>
              <a:t>数</a:t>
            </a:r>
            <a:r>
              <a:rPr lang="zh-CN" altLang="en-US" sz="1200" smtClean="0"/>
              <a:t>值，</a:t>
            </a:r>
            <a:r>
              <a:rPr lang="zh-CN" altLang="en-US" sz="1200"/>
              <a:t>玩家可以通过调整英雄，阵</a:t>
            </a:r>
            <a:r>
              <a:rPr lang="zh-CN" altLang="en-US" sz="1200"/>
              <a:t>型</a:t>
            </a:r>
            <a:r>
              <a:rPr lang="zh-CN" altLang="en-US" sz="1200" smtClean="0"/>
              <a:t>来尝</a:t>
            </a:r>
            <a:r>
              <a:rPr lang="zh-CN" altLang="en-US" sz="1200"/>
              <a:t>试</a:t>
            </a:r>
            <a:r>
              <a:rPr lang="zh-CN" altLang="en-US" sz="1200"/>
              <a:t>过</a:t>
            </a:r>
            <a:r>
              <a:rPr lang="zh-CN" altLang="en-US" sz="1200" smtClean="0"/>
              <a:t>关。（敌方可能会潜入切后排）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5116852" y="4413555"/>
            <a:ext cx="174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战斗可以手动释放</a:t>
            </a:r>
            <a:r>
              <a:rPr lang="zh-CN" altLang="en-US" sz="1200"/>
              <a:t>技</a:t>
            </a:r>
            <a:r>
              <a:rPr lang="zh-CN" altLang="en-US" sz="1200" smtClean="0"/>
              <a:t>能，</a:t>
            </a:r>
            <a:r>
              <a:rPr lang="zh-CN" altLang="en-US" sz="1200"/>
              <a:t> </a:t>
            </a:r>
            <a:r>
              <a:rPr lang="zh-CN" altLang="en-US" sz="1200" smtClean="0"/>
              <a:t>闪</a:t>
            </a:r>
            <a:r>
              <a:rPr lang="zh-CN" altLang="en-US" sz="1200"/>
              <a:t>避和暴击的的</a:t>
            </a:r>
            <a:r>
              <a:rPr lang="zh-CN" altLang="en-US" sz="1200"/>
              <a:t>效</a:t>
            </a:r>
            <a:r>
              <a:rPr lang="zh-CN" altLang="en-US" sz="1200" smtClean="0"/>
              <a:t>果非</a:t>
            </a:r>
            <a:r>
              <a:rPr lang="zh-CN" altLang="en-US" sz="1200"/>
              <a:t>常</a:t>
            </a:r>
            <a:r>
              <a:rPr lang="zh-CN" altLang="en-US" sz="1200"/>
              <a:t>突</a:t>
            </a:r>
            <a:r>
              <a:rPr lang="zh-CN" altLang="en-US" sz="1200" smtClean="0"/>
              <a:t>出。一</a:t>
            </a:r>
            <a:r>
              <a:rPr lang="zh-CN" altLang="en-US" sz="1200"/>
              <a:t>个小概率的闪</a:t>
            </a:r>
            <a:r>
              <a:rPr lang="zh-CN" altLang="en-US" sz="1200"/>
              <a:t>避</a:t>
            </a:r>
            <a:r>
              <a:rPr lang="zh-CN" altLang="en-US" sz="1200" smtClean="0"/>
              <a:t>或暴</a:t>
            </a:r>
            <a:r>
              <a:rPr lang="zh-CN" altLang="en-US" sz="1200"/>
              <a:t>击，可能就会让战斗的形式发生逆转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8020049" y="4413555"/>
            <a:ext cx="2352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如何搭配</a:t>
            </a:r>
            <a:r>
              <a:rPr lang="zh-CN" altLang="en-US" sz="1200"/>
              <a:t>阵</a:t>
            </a:r>
            <a:r>
              <a:rPr lang="zh-CN" altLang="en-US" sz="1200" smtClean="0"/>
              <a:t>容、站位成为玩家交流，研究的内容。</a:t>
            </a:r>
            <a:endParaRPr lang="en-US" altLang="zh-CN" sz="1200" smtClean="0"/>
          </a:p>
          <a:p>
            <a:r>
              <a:rPr lang="zh-CN" altLang="en-US" sz="1200" smtClean="0"/>
              <a:t>玩家想要以更低战力推动关卡，需要</a:t>
            </a:r>
            <a:r>
              <a:rPr lang="en-US" altLang="zh-CN" sz="1200" smtClean="0"/>
              <a:t>reload</a:t>
            </a:r>
            <a:r>
              <a:rPr lang="zh-CN" altLang="en-US" sz="1200" smtClean="0"/>
              <a:t>，找攻略达到配置。在找到解决办法后，就很想马上尝试，此时容易产生冲动消费。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87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0377"/>
            <a:ext cx="10515600" cy="798657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养成系统 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smtClean="0"/>
              <a:t>养</a:t>
            </a:r>
            <a:r>
              <a:rPr lang="zh-CN" altLang="en-US" sz="1200"/>
              <a:t>成的主体分为三大块</a:t>
            </a:r>
            <a:r>
              <a:rPr lang="zh-CN" altLang="en-US" sz="1200" smtClean="0"/>
              <a:t>：英雄品</a:t>
            </a:r>
            <a:r>
              <a:rPr lang="zh-CN" altLang="en-US" sz="1200"/>
              <a:t>阶</a:t>
            </a:r>
            <a:r>
              <a:rPr lang="zh-CN" altLang="en-US" sz="1200" smtClean="0"/>
              <a:t>、</a:t>
            </a:r>
            <a:r>
              <a:rPr lang="zh-CN" altLang="en-US" sz="1200"/>
              <a:t>英雄</a:t>
            </a:r>
            <a:r>
              <a:rPr lang="zh-CN" altLang="en-US" sz="1200" smtClean="0"/>
              <a:t>等</a:t>
            </a:r>
            <a:r>
              <a:rPr lang="zh-CN" altLang="en-US" sz="1200"/>
              <a:t>级和装</a:t>
            </a:r>
            <a:r>
              <a:rPr lang="zh-CN" altLang="en-US" sz="1200" smtClean="0"/>
              <a:t>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08325"/>
          </a:xfrm>
        </p:spPr>
        <p:txBody>
          <a:bodyPr>
            <a:normAutofit lnSpcReduction="10000"/>
          </a:bodyPr>
          <a:lstStyle/>
          <a:p>
            <a:endParaRPr lang="en-US" altLang="zh-CN" sz="1800" smtClean="0"/>
          </a:p>
          <a:p>
            <a:r>
              <a:rPr lang="zh-CN" altLang="en-US" sz="1800" smtClean="0"/>
              <a:t>英</a:t>
            </a:r>
            <a:r>
              <a:rPr lang="zh-CN" altLang="en-US" sz="1800" smtClean="0"/>
              <a:t>雄品阶：普通，普通</a:t>
            </a:r>
            <a:r>
              <a:rPr lang="en-US" altLang="zh-CN" sz="1800" smtClean="0"/>
              <a:t>+</a:t>
            </a:r>
            <a:r>
              <a:rPr lang="zh-CN" altLang="en-US" sz="1800" smtClean="0"/>
              <a:t>，精英，精英</a:t>
            </a:r>
            <a:r>
              <a:rPr lang="en-US" altLang="zh-CN" sz="1800" smtClean="0"/>
              <a:t>+</a:t>
            </a:r>
            <a:r>
              <a:rPr lang="zh-CN" altLang="en-US" sz="1800" smtClean="0"/>
              <a:t>，</a:t>
            </a:r>
            <a:r>
              <a:rPr lang="zh-CN" altLang="en-US" sz="1800"/>
              <a:t>传说，传说</a:t>
            </a:r>
            <a:r>
              <a:rPr lang="en-US" altLang="zh-CN" sz="1800"/>
              <a:t>+</a:t>
            </a:r>
            <a:r>
              <a:rPr lang="zh-CN" altLang="en-US" sz="1800"/>
              <a:t>，神</a:t>
            </a:r>
            <a:r>
              <a:rPr lang="zh-CN" altLang="en-US" sz="1800" smtClean="0"/>
              <a:t>话</a:t>
            </a:r>
            <a:endParaRPr lang="en-US" altLang="zh-CN" sz="1800" smtClean="0"/>
          </a:p>
          <a:p>
            <a:r>
              <a:rPr lang="zh-CN" altLang="en-US" sz="1800"/>
              <a:t>英</a:t>
            </a:r>
            <a:r>
              <a:rPr lang="zh-CN" altLang="en-US" sz="1800" smtClean="0"/>
              <a:t>雄等级：金币，英雄经验，英雄粉尘</a:t>
            </a:r>
            <a:endParaRPr lang="en-US" altLang="zh-CN" sz="1800" smtClean="0"/>
          </a:p>
          <a:p>
            <a:r>
              <a:rPr lang="zh-CN" altLang="en-US" sz="1800" smtClean="0"/>
              <a:t>英雄获取：月桂酒馆 </a:t>
            </a:r>
            <a:r>
              <a:rPr lang="zh-CN" altLang="en-US" sz="1800"/>
              <a:t>、</a:t>
            </a:r>
            <a:r>
              <a:rPr lang="zh-CN" altLang="en-US" sz="1800" smtClean="0"/>
              <a:t>英雄魂</a:t>
            </a:r>
            <a:r>
              <a:rPr lang="zh-CN" altLang="en-US" sz="1800" smtClean="0"/>
              <a:t>石</a:t>
            </a:r>
            <a:endParaRPr lang="en-US" altLang="zh-CN" sz="1800" smtClean="0"/>
          </a:p>
          <a:p>
            <a:endParaRPr lang="en-US" altLang="zh-CN" sz="1800" smtClean="0"/>
          </a:p>
          <a:p>
            <a:r>
              <a:rPr lang="zh-CN" altLang="en-US" sz="1800"/>
              <a:t>装</a:t>
            </a:r>
            <a:r>
              <a:rPr lang="zh-CN" altLang="en-US" sz="1800" smtClean="0"/>
              <a:t>备种类：基础装备，神器，专属装备</a:t>
            </a:r>
            <a:endParaRPr lang="en-US" altLang="zh-CN" sz="1800" smtClean="0"/>
          </a:p>
          <a:p>
            <a:r>
              <a:rPr lang="zh-CN" altLang="en-US" sz="1800"/>
              <a:t>装备获取：公会商店、公会狩猎、商铺购买以及挂机</a:t>
            </a:r>
            <a:endParaRPr lang="en-US" altLang="zh-CN" sz="1800"/>
          </a:p>
          <a:p>
            <a:r>
              <a:rPr lang="zh-CN" altLang="en-US" sz="1800"/>
              <a:t>装备强化</a:t>
            </a:r>
            <a:endParaRPr lang="en-US" altLang="zh-CN" sz="1800"/>
          </a:p>
          <a:p>
            <a:r>
              <a:rPr lang="zh-CN" altLang="en-US" sz="1800"/>
              <a:t>装备一键脱穿</a:t>
            </a:r>
          </a:p>
          <a:p>
            <a:endParaRPr lang="zh-CN" altLang="en-US" sz="1800" smtClean="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: 圆角 2">
            <a:extLst>
              <a:ext uri="{FF2B5EF4-FFF2-40B4-BE49-F238E27FC236}">
                <a16:creationId xmlns:a16="http://schemas.microsoft.com/office/drawing/2014/main" id="{26A2E25F-0C1B-4639-87D5-96BCFC8665B1}"/>
              </a:ext>
            </a:extLst>
          </p:cNvPr>
          <p:cNvSpPr/>
          <p:nvPr/>
        </p:nvSpPr>
        <p:spPr>
          <a:xfrm>
            <a:off x="400832" y="53787"/>
            <a:ext cx="306740" cy="1771838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3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37076" y="419565"/>
            <a:ext cx="10086255" cy="3600318"/>
            <a:chOff x="737076" y="411578"/>
            <a:chExt cx="10726981" cy="59776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865" y="1969427"/>
              <a:ext cx="3276916" cy="38827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588" y="2086496"/>
              <a:ext cx="2488469" cy="376566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76" y="1911927"/>
              <a:ext cx="2245982" cy="394023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306069" y="5929344"/>
              <a:ext cx="851053" cy="459906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1200"/>
                <a:t>基础装备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831023" y="5929344"/>
              <a:ext cx="523725" cy="459906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1200"/>
                <a:t>神器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9972686" y="5929344"/>
              <a:ext cx="851053" cy="459906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1200"/>
                <a:t>专属装备</a:t>
              </a:r>
            </a:p>
          </p:txBody>
        </p:sp>
        <p:cxnSp>
          <p:nvCxnSpPr>
            <p:cNvPr id="11" name="直接连接符 10"/>
            <p:cNvCxnSpPr>
              <a:endCxn id="6" idx="0"/>
            </p:cNvCxnSpPr>
            <p:nvPr/>
          </p:nvCxnSpPr>
          <p:spPr>
            <a:xfrm>
              <a:off x="1860067" y="1371600"/>
              <a:ext cx="0" cy="540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325194" y="1429100"/>
              <a:ext cx="0" cy="657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60067" y="1371600"/>
              <a:ext cx="8465127" cy="5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979323" y="839585"/>
              <a:ext cx="0" cy="1120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5717460" y="411578"/>
              <a:ext cx="523725" cy="45990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/>
                <a:t>装备</a:t>
              </a:r>
              <a:endParaRPr lang="zh-CN" altLang="en-US" sz="1200"/>
            </a:p>
          </p:txBody>
        </p:sp>
      </p:grpSp>
      <p:cxnSp>
        <p:nvCxnSpPr>
          <p:cNvPr id="10" name="直接连接符 9"/>
          <p:cNvCxnSpPr>
            <a:stCxn id="7" idx="2"/>
          </p:cNvCxnSpPr>
          <p:nvPr/>
        </p:nvCxnSpPr>
        <p:spPr>
          <a:xfrm flipH="1">
            <a:off x="1670538" y="4019883"/>
            <a:ext cx="1655" cy="4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78442" y="4457701"/>
            <a:ext cx="2370464" cy="121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/>
                </a:solidFill>
              </a:rPr>
              <a:t>基础装备分为力量型、敏捷型和智力型三类，只有对应类型英雄可以穿</a:t>
            </a:r>
            <a:r>
              <a:rPr lang="zh-CN" altLang="en-US" sz="1200" smtClean="0">
                <a:solidFill>
                  <a:schemeClr val="tx1"/>
                </a:solidFill>
              </a:rPr>
              <a:t>戴。</a:t>
            </a:r>
            <a:endParaRPr lang="en-US" altLang="zh-CN" sz="1200" smtClean="0">
              <a:solidFill>
                <a:schemeClr val="tx1"/>
              </a:solidFill>
            </a:endParaRPr>
          </a:p>
          <a:p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 smtClean="0">
                <a:solidFill>
                  <a:schemeClr val="tx1"/>
                </a:solidFill>
              </a:rPr>
              <a:t>获取方式：商店购买，日常挂机</a:t>
            </a:r>
            <a:endParaRPr lang="en-US" altLang="zh-CN" sz="1200" smtClean="0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5779476" y="4019883"/>
            <a:ext cx="1655" cy="4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374561" y="4448910"/>
            <a:ext cx="2832234" cy="121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/>
                </a:solidFill>
              </a:rPr>
              <a:t>除提供部分基础属性的提升外，还能够提供特殊技</a:t>
            </a:r>
            <a:r>
              <a:rPr lang="zh-CN" altLang="en-US" sz="1200" smtClean="0">
                <a:solidFill>
                  <a:schemeClr val="tx1"/>
                </a:solidFill>
              </a:rPr>
              <a:t>能。</a:t>
            </a:r>
            <a:r>
              <a:rPr lang="zh-CN" altLang="en-US" sz="1200">
                <a:solidFill>
                  <a:schemeClr val="tx1"/>
                </a:solidFill>
              </a:rPr>
              <a:t>装备不同神器的英雄，在关卡中往往会表现迥异。</a:t>
            </a:r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 smtClean="0">
                <a:solidFill>
                  <a:schemeClr val="tx1"/>
                </a:solidFill>
              </a:rPr>
              <a:t>获取方式：</a:t>
            </a:r>
            <a:r>
              <a:rPr lang="zh-CN" altLang="en-US" sz="1200">
                <a:solidFill>
                  <a:schemeClr val="tx1"/>
                </a:solidFill>
              </a:rPr>
              <a:t>“时光之巅”中的各式迷</a:t>
            </a:r>
            <a:r>
              <a:rPr lang="zh-CN" altLang="en-US" sz="1200" smtClean="0">
                <a:solidFill>
                  <a:schemeClr val="tx1"/>
                </a:solidFill>
              </a:rPr>
              <a:t>宫</a:t>
            </a:r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升</a:t>
            </a:r>
            <a:r>
              <a:rPr lang="zh-CN" altLang="en-US" sz="1200" smtClean="0">
                <a:solidFill>
                  <a:schemeClr val="tx1"/>
                </a:solidFill>
              </a:rPr>
              <a:t>级方式：</a:t>
            </a:r>
            <a:r>
              <a:rPr lang="zh-CN" altLang="en-US" sz="1200">
                <a:solidFill>
                  <a:schemeClr val="tx1"/>
                </a:solidFill>
              </a:rPr>
              <a:t>神器碎</a:t>
            </a:r>
            <a:r>
              <a:rPr lang="zh-CN" altLang="en-US" sz="1200" smtClean="0">
                <a:solidFill>
                  <a:schemeClr val="tx1"/>
                </a:solidFill>
              </a:rPr>
              <a:t>片（挂机、氪金）</a:t>
            </a:r>
            <a:endParaRPr lang="en-US" altLang="zh-CN" sz="1200" smtClean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8442" y="6155343"/>
            <a:ext cx="7934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基础装备的差异不足以让英雄产生质的飞跃，真正让英雄产生质的飞跃的是神器和专属装备。</a:t>
            </a:r>
            <a:endParaRPr lang="zh-CN" altLang="en-US" sz="120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773614" y="4028674"/>
            <a:ext cx="1655" cy="4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68699" y="4457701"/>
            <a:ext cx="2832234" cy="121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/>
                </a:solidFill>
              </a:rPr>
              <a:t>除提供部分基础属性的提升外，还能够提供特殊技</a:t>
            </a:r>
            <a:r>
              <a:rPr lang="zh-CN" altLang="en-US" sz="1200" smtClean="0">
                <a:solidFill>
                  <a:schemeClr val="tx1"/>
                </a:solidFill>
              </a:rPr>
              <a:t>能。</a:t>
            </a:r>
            <a:r>
              <a:rPr lang="zh-CN" altLang="en-US" sz="1200">
                <a:solidFill>
                  <a:schemeClr val="tx1"/>
                </a:solidFill>
              </a:rPr>
              <a:t>装备不同神器的英雄，在关卡中往往会表现迥异。</a:t>
            </a:r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 smtClean="0">
                <a:solidFill>
                  <a:schemeClr val="tx1"/>
                </a:solidFill>
              </a:rPr>
              <a:t>获取方式：</a:t>
            </a:r>
            <a:r>
              <a:rPr lang="zh-CN" altLang="en-US" sz="1200">
                <a:solidFill>
                  <a:schemeClr val="tx1"/>
                </a:solidFill>
              </a:rPr>
              <a:t>“时光之巅”中的各式迷</a:t>
            </a:r>
            <a:r>
              <a:rPr lang="zh-CN" altLang="en-US" sz="1200" smtClean="0">
                <a:solidFill>
                  <a:schemeClr val="tx1"/>
                </a:solidFill>
              </a:rPr>
              <a:t>宫</a:t>
            </a:r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升</a:t>
            </a:r>
            <a:r>
              <a:rPr lang="zh-CN" altLang="en-US" sz="1200" smtClean="0">
                <a:solidFill>
                  <a:schemeClr val="tx1"/>
                </a:solidFill>
              </a:rPr>
              <a:t>级方式：</a:t>
            </a:r>
            <a:r>
              <a:rPr lang="zh-CN" altLang="en-US" sz="1200">
                <a:solidFill>
                  <a:schemeClr val="tx1"/>
                </a:solidFill>
              </a:rPr>
              <a:t>神器碎</a:t>
            </a:r>
            <a:r>
              <a:rPr lang="zh-CN" altLang="en-US" sz="1200" smtClean="0">
                <a:solidFill>
                  <a:schemeClr val="tx1"/>
                </a:solidFill>
              </a:rPr>
              <a:t>片（挂机、氪金）</a:t>
            </a:r>
            <a:endParaRPr lang="en-US" altLang="zh-CN" sz="1200" smtClean="0">
              <a:solidFill>
                <a:schemeClr val="tx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9817938" y="4051917"/>
            <a:ext cx="1655" cy="4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413023" y="4480944"/>
            <a:ext cx="2832234" cy="121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/>
                </a:solidFill>
              </a:rPr>
              <a:t>当英雄品阶提升到红色的“神话”时，英雄可以获得自己独有的专属装备。除一定的基础属性提升外，专属装备将对英雄的技能做进一步的提升</a:t>
            </a:r>
            <a:r>
              <a:rPr lang="zh-CN" altLang="en-US" sz="1200" smtClean="0">
                <a:solidFill>
                  <a:schemeClr val="tx1"/>
                </a:solidFill>
              </a:rPr>
              <a:t>。</a:t>
            </a:r>
            <a:endParaRPr lang="en-US" altLang="zh-CN" sz="1200" smtClean="0">
              <a:solidFill>
                <a:schemeClr val="tx1"/>
              </a:solidFill>
            </a:endParaRPr>
          </a:p>
          <a:p>
            <a:r>
              <a:rPr lang="zh-CN" altLang="en-US" sz="1200" smtClean="0">
                <a:solidFill>
                  <a:schemeClr val="tx1"/>
                </a:solidFill>
              </a:rPr>
              <a:t>升级方式：</a:t>
            </a:r>
            <a:r>
              <a:rPr lang="zh-CN" altLang="en-US" sz="1200">
                <a:solidFill>
                  <a:schemeClr val="tx1"/>
                </a:solidFill>
              </a:rPr>
              <a:t>原初秘</a:t>
            </a:r>
            <a:r>
              <a:rPr lang="zh-CN" altLang="en-US" sz="1200" smtClean="0">
                <a:solidFill>
                  <a:schemeClr val="tx1"/>
                </a:solidFill>
              </a:rPr>
              <a:t>符，</a:t>
            </a:r>
            <a:r>
              <a:rPr lang="zh-CN" altLang="en-US" sz="1200">
                <a:solidFill>
                  <a:schemeClr val="tx1"/>
                </a:solidFill>
              </a:rPr>
              <a:t>增幅秘</a:t>
            </a:r>
            <a:r>
              <a:rPr lang="zh-CN" altLang="en-US" sz="1200" smtClean="0">
                <a:solidFill>
                  <a:schemeClr val="tx1"/>
                </a:solidFill>
              </a:rPr>
              <a:t>符，升</a:t>
            </a:r>
            <a:r>
              <a:rPr lang="zh-CN" altLang="en-US" sz="1200">
                <a:solidFill>
                  <a:schemeClr val="tx1"/>
                </a:solidFill>
              </a:rPr>
              <a:t>腾秘</a:t>
            </a:r>
            <a:r>
              <a:rPr lang="zh-CN" altLang="en-US" sz="1200" smtClean="0">
                <a:solidFill>
                  <a:schemeClr val="tx1"/>
                </a:solidFill>
              </a:rPr>
              <a:t>符（挂机获得）</a:t>
            </a:r>
            <a:endParaRPr lang="en-US" altLang="zh-CN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DBBDC7-4137-4E62-8E8E-511EF2EA93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E33A0B2-9575-4FD7-9EF8-9B8416576EFF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56894C6-E7D6-4D30-B4F5-E11C54893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954839D-822E-432C-ABF8-5EE9B80CE9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17FA1F-3E11-48D1-BD36-559DE6F2D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FF34843-E312-40D6-966C-3D17A34E6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1E78C-FF33-4EA5-8ECB-BA7F83972A9E}"/>
              </a:ext>
            </a:extLst>
          </p:cNvPr>
          <p:cNvGrpSpPr/>
          <p:nvPr/>
        </p:nvGrpSpPr>
        <p:grpSpPr>
          <a:xfrm>
            <a:off x="1434302" y="793451"/>
            <a:ext cx="1972090" cy="2645659"/>
            <a:chOff x="1404892" y="1201756"/>
            <a:chExt cx="3448463" cy="462628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AC92771-E232-46FD-9576-C1A00DCA270E}"/>
                </a:ext>
              </a:extLst>
            </p:cNvPr>
            <p:cNvSpPr/>
            <p:nvPr/>
          </p:nvSpPr>
          <p:spPr>
            <a:xfrm>
              <a:off x="1404892" y="1780764"/>
              <a:ext cx="3448463" cy="404728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531B153-C346-4B5F-9F15-E255D8568A5F}"/>
                </a:ext>
              </a:extLst>
            </p:cNvPr>
            <p:cNvSpPr/>
            <p:nvPr/>
          </p:nvSpPr>
          <p:spPr>
            <a:xfrm>
              <a:off x="1404892" y="1201756"/>
              <a:ext cx="3448463" cy="70896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91774D6-0D2E-4924-8A2A-C05E7AFCEB25}"/>
              </a:ext>
            </a:extLst>
          </p:cNvPr>
          <p:cNvSpPr/>
          <p:nvPr/>
        </p:nvSpPr>
        <p:spPr>
          <a:xfrm>
            <a:off x="4133956" y="2281840"/>
            <a:ext cx="6623742" cy="26254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704B6F-3385-4EC7-86DC-67C9A71CE192}"/>
              </a:ext>
            </a:extLst>
          </p:cNvPr>
          <p:cNvSpPr txBox="1"/>
          <p:nvPr/>
        </p:nvSpPr>
        <p:spPr>
          <a:xfrm>
            <a:off x="1918039" y="1727842"/>
            <a:ext cx="13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04.</a:t>
            </a:r>
            <a:endParaRPr lang="zh-CN" altLang="en-US" sz="6600" b="1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D214B-3936-423B-A80C-8E10E4280657}"/>
              </a:ext>
            </a:extLst>
          </p:cNvPr>
          <p:cNvSpPr/>
          <p:nvPr/>
        </p:nvSpPr>
        <p:spPr>
          <a:xfrm>
            <a:off x="5368436" y="3179060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</a:t>
            </a:r>
            <a:r>
              <a:rPr lang="zh-CN" altLang="en-US" sz="4800" b="1" spc="600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色玩法</a:t>
            </a:r>
            <a:endParaRPr lang="zh-CN" altLang="en-US" sz="4800" b="1" spc="600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61C916-944D-4763-8B84-9D12DFF581A0}"/>
              </a:ext>
            </a:extLst>
          </p:cNvPr>
          <p:cNvSpPr/>
          <p:nvPr/>
        </p:nvSpPr>
        <p:spPr>
          <a:xfrm flipV="1">
            <a:off x="10513692" y="1714500"/>
            <a:ext cx="787540" cy="787540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17DFD5-6ED9-4471-ABB5-07DB969177C5}"/>
              </a:ext>
            </a:extLst>
          </p:cNvPr>
          <p:cNvSpPr/>
          <p:nvPr/>
        </p:nvSpPr>
        <p:spPr>
          <a:xfrm flipV="1">
            <a:off x="3665420" y="5227057"/>
            <a:ext cx="343873" cy="34387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6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DBBDC7-4137-4E62-8E8E-511EF2EA93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E33A0B2-9575-4FD7-9EF8-9B8416576EFF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56894C6-E7D6-4D30-B4F5-E11C54893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954839D-822E-432C-ABF8-5EE9B80CE9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17FA1F-3E11-48D1-BD36-559DE6F2D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FF34843-E312-40D6-966C-3D17A34E6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1E78C-FF33-4EA5-8ECB-BA7F83972A9E}"/>
              </a:ext>
            </a:extLst>
          </p:cNvPr>
          <p:cNvGrpSpPr/>
          <p:nvPr/>
        </p:nvGrpSpPr>
        <p:grpSpPr>
          <a:xfrm>
            <a:off x="1434302" y="793451"/>
            <a:ext cx="1972090" cy="2645659"/>
            <a:chOff x="1404892" y="1201756"/>
            <a:chExt cx="3448463" cy="462628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AC92771-E232-46FD-9576-C1A00DCA270E}"/>
                </a:ext>
              </a:extLst>
            </p:cNvPr>
            <p:cNvSpPr/>
            <p:nvPr/>
          </p:nvSpPr>
          <p:spPr>
            <a:xfrm>
              <a:off x="1404892" y="1780764"/>
              <a:ext cx="3448463" cy="404728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531B153-C346-4B5F-9F15-E255D8568A5F}"/>
                </a:ext>
              </a:extLst>
            </p:cNvPr>
            <p:cNvSpPr/>
            <p:nvPr/>
          </p:nvSpPr>
          <p:spPr>
            <a:xfrm>
              <a:off x="1404892" y="1201756"/>
              <a:ext cx="3448463" cy="70896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91774D6-0D2E-4924-8A2A-C05E7AFCEB25}"/>
              </a:ext>
            </a:extLst>
          </p:cNvPr>
          <p:cNvSpPr/>
          <p:nvPr/>
        </p:nvSpPr>
        <p:spPr>
          <a:xfrm>
            <a:off x="4133956" y="2281840"/>
            <a:ext cx="6623742" cy="26254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704B6F-3385-4EC7-86DC-67C9A71CE192}"/>
              </a:ext>
            </a:extLst>
          </p:cNvPr>
          <p:cNvSpPr txBox="1"/>
          <p:nvPr/>
        </p:nvSpPr>
        <p:spPr>
          <a:xfrm>
            <a:off x="1918039" y="1727842"/>
            <a:ext cx="13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01.</a:t>
            </a:r>
            <a:endParaRPr lang="zh-CN" altLang="en-US" sz="6600" b="1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D214B-3936-423B-A80C-8E10E4280657}"/>
              </a:ext>
            </a:extLst>
          </p:cNvPr>
          <p:cNvSpPr/>
          <p:nvPr/>
        </p:nvSpPr>
        <p:spPr>
          <a:xfrm>
            <a:off x="5368436" y="3179060"/>
            <a:ext cx="43396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 smtClean="0">
                <a:solidFill>
                  <a:srgbClr val="475574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新手引导剧情</a:t>
            </a:r>
            <a:endParaRPr lang="zh-CN" altLang="en-US" sz="4800" b="1" spc="600" dirty="0">
              <a:solidFill>
                <a:srgbClr val="47557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61C916-944D-4763-8B84-9D12DFF581A0}"/>
              </a:ext>
            </a:extLst>
          </p:cNvPr>
          <p:cNvSpPr/>
          <p:nvPr/>
        </p:nvSpPr>
        <p:spPr>
          <a:xfrm flipV="1">
            <a:off x="10513692" y="1714500"/>
            <a:ext cx="787540" cy="787540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17DFD5-6ED9-4471-ABB5-07DB969177C5}"/>
              </a:ext>
            </a:extLst>
          </p:cNvPr>
          <p:cNvSpPr/>
          <p:nvPr/>
        </p:nvSpPr>
        <p:spPr>
          <a:xfrm flipV="1">
            <a:off x="3665420" y="5227057"/>
            <a:ext cx="343873" cy="34387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8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3476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5798" y="1562793"/>
            <a:ext cx="8430412" cy="3521889"/>
            <a:chOff x="3187352" y="1410992"/>
            <a:chExt cx="8430412" cy="4077831"/>
          </a:xfrm>
        </p:grpSpPr>
        <p:sp>
          <p:nvSpPr>
            <p:cNvPr id="4" name="iś1íḑê">
              <a:extLst>
                <a:ext uri="{FF2B5EF4-FFF2-40B4-BE49-F238E27FC236}">
                  <a16:creationId xmlns:a16="http://schemas.microsoft.com/office/drawing/2014/main" id="{33E1874B-7678-4637-8C2B-DA86995D683C}"/>
                </a:ext>
              </a:extLst>
            </p:cNvPr>
            <p:cNvSpPr/>
            <p:nvPr/>
          </p:nvSpPr>
          <p:spPr>
            <a:xfrm>
              <a:off x="4755771" y="1821577"/>
              <a:ext cx="3054729" cy="62935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功能介绍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i$ḻíḑê">
              <a:extLst>
                <a:ext uri="{FF2B5EF4-FFF2-40B4-BE49-F238E27FC236}">
                  <a16:creationId xmlns:a16="http://schemas.microsoft.com/office/drawing/2014/main" id="{E4708E33-C03C-41F2-AB93-CDE686C01891}"/>
                </a:ext>
              </a:extLst>
            </p:cNvPr>
            <p:cNvSpPr/>
            <p:nvPr/>
          </p:nvSpPr>
          <p:spPr>
            <a:xfrm>
              <a:off x="4755771" y="4859466"/>
              <a:ext cx="3054729" cy="62935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设计思路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肘形连接符 6">
              <a:extLst>
                <a:ext uri="{FF2B5EF4-FFF2-40B4-BE49-F238E27FC236}">
                  <a16:creationId xmlns:a16="http://schemas.microsoft.com/office/drawing/2014/main" id="{41BB7373-B4C2-4DDE-A147-39793283E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7352" y="2179922"/>
              <a:ext cx="1568419" cy="1477678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>
              <a:extLst>
                <a:ext uri="{FF2B5EF4-FFF2-40B4-BE49-F238E27FC236}">
                  <a16:creationId xmlns:a16="http://schemas.microsoft.com/office/drawing/2014/main" id="{0E053261-B1B2-48D2-9B6E-D655075DDE6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187352" y="3657600"/>
              <a:ext cx="1568419" cy="151654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1ídé">
              <a:extLst>
                <a:ext uri="{FF2B5EF4-FFF2-40B4-BE49-F238E27FC236}">
                  <a16:creationId xmlns:a16="http://schemas.microsoft.com/office/drawing/2014/main" id="{B54DD809-0E44-4107-B578-9BA3A06487EB}"/>
                </a:ext>
              </a:extLst>
            </p:cNvPr>
            <p:cNvSpPr/>
            <p:nvPr/>
          </p:nvSpPr>
          <p:spPr bwMode="auto">
            <a:xfrm>
              <a:off x="8001000" y="1410992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11" name="iṥ1ïḓé">
              <a:extLst>
                <a:ext uri="{FF2B5EF4-FFF2-40B4-BE49-F238E27FC236}">
                  <a16:creationId xmlns:a16="http://schemas.microsoft.com/office/drawing/2014/main" id="{940F8B8D-C970-4C04-B2CD-95E362FC0D81}"/>
                </a:ext>
              </a:extLst>
            </p:cNvPr>
            <p:cNvSpPr/>
            <p:nvPr/>
          </p:nvSpPr>
          <p:spPr bwMode="auto">
            <a:xfrm>
              <a:off x="8001000" y="1821576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smtClean="0"/>
                <a:t>通过放置挂机，玩家可以获得金</a:t>
              </a:r>
              <a:r>
                <a:rPr lang="zh-CN" altLang="en-US" sz="1100"/>
                <a:t>币</a:t>
              </a:r>
              <a:r>
                <a:rPr lang="zh-CN" altLang="en-US" sz="1100" smtClean="0"/>
                <a:t>、战队经</a:t>
              </a:r>
              <a:r>
                <a:rPr lang="zh-CN" altLang="en-US" sz="1100"/>
                <a:t>验、英雄经</a:t>
              </a:r>
              <a:r>
                <a:rPr lang="zh-CN" altLang="en-US" sz="1100" smtClean="0"/>
                <a:t>验。</a:t>
              </a:r>
              <a:r>
                <a:rPr lang="zh-CN" altLang="en-US" sz="1200"/>
                <a:t>挂机的时间上限是</a:t>
              </a:r>
              <a:r>
                <a:rPr lang="en-US" altLang="zh-CN" sz="1200"/>
                <a:t>12</a:t>
              </a:r>
              <a:r>
                <a:rPr lang="zh-CN" altLang="en-US" sz="1200"/>
                <a:t>小时</a:t>
              </a:r>
              <a:endParaRPr lang="en-US" altLang="zh-CN" sz="1200" dirty="0"/>
            </a:p>
          </p:txBody>
        </p:sp>
        <p:sp>
          <p:nvSpPr>
            <p:cNvPr id="12" name="ï$1iḍé">
              <a:extLst>
                <a:ext uri="{FF2B5EF4-FFF2-40B4-BE49-F238E27FC236}">
                  <a16:creationId xmlns:a16="http://schemas.microsoft.com/office/drawing/2014/main" id="{790B3E31-9081-4218-8CDE-FA276984A3B0}"/>
                </a:ext>
              </a:extLst>
            </p:cNvPr>
            <p:cNvSpPr/>
            <p:nvPr/>
          </p:nvSpPr>
          <p:spPr bwMode="auto">
            <a:xfrm>
              <a:off x="8098276" y="4859465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smtClean="0"/>
                <a:t>同时因为放置挂机设置，玩家需要通过等待才能获</a:t>
              </a:r>
              <a:r>
                <a:rPr lang="zh-CN" altLang="en-US" sz="1100" smtClean="0"/>
                <a:t>得资</a:t>
              </a:r>
              <a:r>
                <a:rPr lang="zh-CN" altLang="en-US" sz="1100" smtClean="0"/>
                <a:t>源，侧面可以促进部分玩家的付费行为。</a:t>
              </a:r>
              <a:endParaRPr lang="en-US" altLang="zh-CN" sz="1100" dirty="0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845179" y="456975"/>
            <a:ext cx="11448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4400" smtClean="0"/>
              <a:t>放置挂机</a:t>
            </a:r>
            <a:endParaRPr lang="zh-CN" altLang="en-US" sz="4400" dirty="0"/>
          </a:p>
        </p:txBody>
      </p:sp>
      <p:sp>
        <p:nvSpPr>
          <p:cNvPr id="15" name="矩形: 圆角 2">
            <a:extLst>
              <a:ext uri="{FF2B5EF4-FFF2-40B4-BE49-F238E27FC236}">
                <a16:creationId xmlns:a16="http://schemas.microsoft.com/office/drawing/2014/main" id="{26A2E25F-0C1B-4639-87D5-96BCFC8665B1}"/>
              </a:ext>
            </a:extLst>
          </p:cNvPr>
          <p:cNvSpPr/>
          <p:nvPr/>
        </p:nvSpPr>
        <p:spPr>
          <a:xfrm>
            <a:off x="400832" y="53787"/>
            <a:ext cx="306740" cy="1771838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0" y="1679171"/>
            <a:ext cx="2856892" cy="4172989"/>
          </a:xfrm>
          <a:prstGeom prst="rect">
            <a:avLst/>
          </a:prstGeom>
        </p:spPr>
      </p:pic>
      <p:sp>
        <p:nvSpPr>
          <p:cNvPr id="14" name="íṡļïde">
            <a:extLst>
              <a:ext uri="{FF2B5EF4-FFF2-40B4-BE49-F238E27FC236}">
                <a16:creationId xmlns:a16="http://schemas.microsoft.com/office/drawing/2014/main" id="{8CAA3D72-6CBC-40B9-B760-775CE07BA3E6}"/>
              </a:ext>
            </a:extLst>
          </p:cNvPr>
          <p:cNvSpPr/>
          <p:nvPr/>
        </p:nvSpPr>
        <p:spPr>
          <a:xfrm>
            <a:off x="5296633" y="3186363"/>
            <a:ext cx="3054729" cy="62935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设计目的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D06BC6-DA19-4321-8866-A359D002200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728214" y="3501042"/>
            <a:ext cx="1568419" cy="0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ï$1iḍé">
            <a:extLst>
              <a:ext uri="{FF2B5EF4-FFF2-40B4-BE49-F238E27FC236}">
                <a16:creationId xmlns:a16="http://schemas.microsoft.com/office/drawing/2014/main" id="{790B3E31-9081-4218-8CDE-FA276984A3B0}"/>
              </a:ext>
            </a:extLst>
          </p:cNvPr>
          <p:cNvSpPr/>
          <p:nvPr/>
        </p:nvSpPr>
        <p:spPr bwMode="auto">
          <a:xfrm>
            <a:off x="8509446" y="3186362"/>
            <a:ext cx="3519488" cy="62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100" smtClean="0"/>
              <a:t>在游戏中后期，可以完成</a:t>
            </a:r>
            <a:r>
              <a:rPr lang="zh-CN" altLang="en-US" sz="1100"/>
              <a:t>的任务越来越少</a:t>
            </a:r>
            <a:r>
              <a:rPr lang="zh-CN" altLang="en-US" sz="1100" smtClean="0"/>
              <a:t>，常</a:t>
            </a:r>
            <a:r>
              <a:rPr lang="zh-CN" altLang="en-US" sz="1100"/>
              <a:t>规获取资源的方</a:t>
            </a:r>
            <a:r>
              <a:rPr lang="zh-CN" altLang="en-US" sz="1100" smtClean="0"/>
              <a:t>式只</a:t>
            </a:r>
            <a:r>
              <a:rPr lang="zh-CN" altLang="en-US" sz="1100"/>
              <a:t>有</a:t>
            </a:r>
            <a:r>
              <a:rPr lang="zh-CN" altLang="en-US" sz="1100" smtClean="0"/>
              <a:t>挂</a:t>
            </a:r>
            <a:r>
              <a:rPr lang="zh-CN" altLang="en-US" sz="1100"/>
              <a:t>机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712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2" y="1504252"/>
            <a:ext cx="2759268" cy="4483811"/>
          </a:xfrm>
          <a:prstGeom prst="rect">
            <a:avLst/>
          </a:prstGeom>
        </p:spPr>
      </p:pic>
      <p:grpSp>
        <p:nvGrpSpPr>
          <p:cNvPr id="3" name="23476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5798" y="1504253"/>
            <a:ext cx="8333136" cy="3580430"/>
            <a:chOff x="3187352" y="1410992"/>
            <a:chExt cx="8333136" cy="4077831"/>
          </a:xfrm>
        </p:grpSpPr>
        <p:sp>
          <p:nvSpPr>
            <p:cNvPr id="4" name="iś1íḑê">
              <a:extLst>
                <a:ext uri="{FF2B5EF4-FFF2-40B4-BE49-F238E27FC236}">
                  <a16:creationId xmlns:a16="http://schemas.microsoft.com/office/drawing/2014/main" id="{33E1874B-7678-4637-8C2B-DA86995D683C}"/>
                </a:ext>
              </a:extLst>
            </p:cNvPr>
            <p:cNvSpPr/>
            <p:nvPr/>
          </p:nvSpPr>
          <p:spPr>
            <a:xfrm>
              <a:off x="4755771" y="1821577"/>
              <a:ext cx="3054729" cy="62935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功能介绍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i$ḻíḑê">
              <a:extLst>
                <a:ext uri="{FF2B5EF4-FFF2-40B4-BE49-F238E27FC236}">
                  <a16:creationId xmlns:a16="http://schemas.microsoft.com/office/drawing/2014/main" id="{E4708E33-C03C-41F2-AB93-CDE686C01891}"/>
                </a:ext>
              </a:extLst>
            </p:cNvPr>
            <p:cNvSpPr/>
            <p:nvPr/>
          </p:nvSpPr>
          <p:spPr>
            <a:xfrm>
              <a:off x="4755771" y="4859466"/>
              <a:ext cx="3054729" cy="62935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设计思路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肘形连接符 6">
              <a:extLst>
                <a:ext uri="{FF2B5EF4-FFF2-40B4-BE49-F238E27FC236}">
                  <a16:creationId xmlns:a16="http://schemas.microsoft.com/office/drawing/2014/main" id="{41BB7373-B4C2-4DDE-A147-39793283E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7352" y="2179922"/>
              <a:ext cx="1568419" cy="1477678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>
              <a:extLst>
                <a:ext uri="{FF2B5EF4-FFF2-40B4-BE49-F238E27FC236}">
                  <a16:creationId xmlns:a16="http://schemas.microsoft.com/office/drawing/2014/main" id="{0E053261-B1B2-48D2-9B6E-D655075DDE6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187352" y="3657600"/>
              <a:ext cx="1568419" cy="151654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1ídé">
              <a:extLst>
                <a:ext uri="{FF2B5EF4-FFF2-40B4-BE49-F238E27FC236}">
                  <a16:creationId xmlns:a16="http://schemas.microsoft.com/office/drawing/2014/main" id="{B54DD809-0E44-4107-B578-9BA3A06487EB}"/>
                </a:ext>
              </a:extLst>
            </p:cNvPr>
            <p:cNvSpPr/>
            <p:nvPr/>
          </p:nvSpPr>
          <p:spPr bwMode="auto">
            <a:xfrm>
              <a:off x="8001000" y="1410992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11" name="iṥ1ïḓé">
              <a:extLst>
                <a:ext uri="{FF2B5EF4-FFF2-40B4-BE49-F238E27FC236}">
                  <a16:creationId xmlns:a16="http://schemas.microsoft.com/office/drawing/2014/main" id="{940F8B8D-C970-4C04-B2CD-95E362FC0D81}"/>
                </a:ext>
              </a:extLst>
            </p:cNvPr>
            <p:cNvSpPr/>
            <p:nvPr/>
          </p:nvSpPr>
          <p:spPr bwMode="auto">
            <a:xfrm>
              <a:off x="8001000" y="1821576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smtClean="0"/>
                <a:t>玩家可以选择性挑战的副本</a:t>
              </a:r>
              <a:endParaRPr lang="en-US" altLang="zh-CN" sz="1100" dirty="0"/>
            </a:p>
          </p:txBody>
        </p:sp>
        <p:sp>
          <p:nvSpPr>
            <p:cNvPr id="12" name="ï$1iḍé">
              <a:extLst>
                <a:ext uri="{FF2B5EF4-FFF2-40B4-BE49-F238E27FC236}">
                  <a16:creationId xmlns:a16="http://schemas.microsoft.com/office/drawing/2014/main" id="{790B3E31-9081-4218-8CDE-FA276984A3B0}"/>
                </a:ext>
              </a:extLst>
            </p:cNvPr>
            <p:cNvSpPr/>
            <p:nvPr/>
          </p:nvSpPr>
          <p:spPr bwMode="auto">
            <a:xfrm>
              <a:off x="8001000" y="4859465"/>
              <a:ext cx="3519488" cy="62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smtClean="0"/>
                <a:t>有</a:t>
              </a:r>
              <a:r>
                <a:rPr lang="zh-CN" altLang="en-US" sz="1100"/>
                <a:t>一定随机性和乐趣的日常玩法，让玩家觉得有新鲜感。并且在其中的临时招募英雄、商店等元素都是为付费设计做铺垫</a:t>
              </a:r>
              <a:r>
                <a:rPr lang="zh-CN" altLang="en-US" sz="1100" smtClean="0"/>
                <a:t>。</a:t>
              </a:r>
              <a:endParaRPr lang="en-US" altLang="zh-CN" sz="1100" dirty="0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845179" y="456975"/>
            <a:ext cx="11448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4400" smtClean="0"/>
              <a:t>副本</a:t>
            </a:r>
            <a:r>
              <a:rPr lang="en-US" altLang="zh-CN" sz="4400" smtClean="0"/>
              <a:t>-</a:t>
            </a:r>
            <a:r>
              <a:rPr lang="zh-CN" altLang="en-US" sz="4400" smtClean="0"/>
              <a:t>异</a:t>
            </a:r>
            <a:r>
              <a:rPr lang="zh-CN" altLang="en-US" sz="4400"/>
              <a:t>界迷</a:t>
            </a:r>
            <a:r>
              <a:rPr lang="zh-CN" altLang="en-US" sz="4400" smtClean="0"/>
              <a:t>宫</a:t>
            </a:r>
            <a:endParaRPr lang="zh-CN" altLang="en-US" sz="4400" dirty="0"/>
          </a:p>
        </p:txBody>
      </p:sp>
      <p:sp>
        <p:nvSpPr>
          <p:cNvPr id="15" name="矩形: 圆角 2">
            <a:extLst>
              <a:ext uri="{FF2B5EF4-FFF2-40B4-BE49-F238E27FC236}">
                <a16:creationId xmlns:a16="http://schemas.microsoft.com/office/drawing/2014/main" id="{26A2E25F-0C1B-4639-87D5-96BCFC8665B1}"/>
              </a:ext>
            </a:extLst>
          </p:cNvPr>
          <p:cNvSpPr/>
          <p:nvPr/>
        </p:nvSpPr>
        <p:spPr>
          <a:xfrm>
            <a:off x="400832" y="53787"/>
            <a:ext cx="306740" cy="1771838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íṡļïde">
            <a:extLst>
              <a:ext uri="{FF2B5EF4-FFF2-40B4-BE49-F238E27FC236}">
                <a16:creationId xmlns:a16="http://schemas.microsoft.com/office/drawing/2014/main" id="{8CAA3D72-6CBC-40B9-B760-775CE07BA3E6}"/>
              </a:ext>
            </a:extLst>
          </p:cNvPr>
          <p:cNvSpPr/>
          <p:nvPr/>
        </p:nvSpPr>
        <p:spPr>
          <a:xfrm>
            <a:off x="5296633" y="3186363"/>
            <a:ext cx="3054729" cy="62935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设计目的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9D06BC6-DA19-4321-8866-A359D002200C}"/>
              </a:ext>
            </a:extLst>
          </p:cNvPr>
          <p:cNvCxnSpPr>
            <a:cxnSpLocks/>
          </p:cNvCxnSpPr>
          <p:nvPr/>
        </p:nvCxnSpPr>
        <p:spPr>
          <a:xfrm>
            <a:off x="3728214" y="3476826"/>
            <a:ext cx="1568419" cy="0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ï$1iḍé">
            <a:extLst>
              <a:ext uri="{FF2B5EF4-FFF2-40B4-BE49-F238E27FC236}">
                <a16:creationId xmlns:a16="http://schemas.microsoft.com/office/drawing/2014/main" id="{790B3E31-9081-4218-8CDE-FA276984A3B0}"/>
              </a:ext>
            </a:extLst>
          </p:cNvPr>
          <p:cNvSpPr/>
          <p:nvPr/>
        </p:nvSpPr>
        <p:spPr bwMode="auto">
          <a:xfrm>
            <a:off x="8509446" y="3186362"/>
            <a:ext cx="3519488" cy="62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100"/>
              <a:t>丰</a:t>
            </a:r>
            <a:r>
              <a:rPr lang="zh-CN" altLang="en-US" sz="1100" smtClean="0"/>
              <a:t>富游戏的玩法。通过与好友的排名增强社交性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3917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30262" y="30069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mtClean="0"/>
              <a:t>感谢阅读！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9699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20914" y="1371865"/>
            <a:ext cx="338554" cy="2149603"/>
            <a:chOff x="8695241" y="1364746"/>
            <a:chExt cx="338554" cy="2149603"/>
          </a:xfrm>
        </p:grpSpPr>
        <p:sp>
          <p:nvSpPr>
            <p:cNvPr id="56" name="文本框 55"/>
            <p:cNvSpPr txBox="1"/>
            <p:nvPr/>
          </p:nvSpPr>
          <p:spPr>
            <a:xfrm>
              <a:off x="8695241" y="1364746"/>
              <a:ext cx="338554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14.93min</a:t>
              </a:r>
              <a:r>
                <a:rPr lang="zh-CN" altLang="en-US" sz="1000">
                  <a:solidFill>
                    <a:srgbClr val="333333"/>
                  </a:solidFill>
                </a:rPr>
                <a:t>引导打开背包</a:t>
              </a:r>
              <a:endParaRPr lang="zh-CN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0017F2E-764A-4825-BC6A-7B23B964D86B}"/>
                </a:ext>
              </a:extLst>
            </p:cNvPr>
            <p:cNvCxnSpPr/>
            <p:nvPr/>
          </p:nvCxnSpPr>
          <p:spPr>
            <a:xfrm>
              <a:off x="8881577" y="2806355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9042327" y="159441"/>
            <a:ext cx="492443" cy="3391967"/>
            <a:chOff x="8752552" y="122382"/>
            <a:chExt cx="492443" cy="3391967"/>
          </a:xfrm>
        </p:grpSpPr>
        <p:sp>
          <p:nvSpPr>
            <p:cNvPr id="54" name="文本框 53"/>
            <p:cNvSpPr txBox="1"/>
            <p:nvPr/>
          </p:nvSpPr>
          <p:spPr>
            <a:xfrm>
              <a:off x="8752552" y="122382"/>
              <a:ext cx="492443" cy="27196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rgbClr val="333333"/>
                  </a:solidFill>
                </a:rPr>
                <a:t>15.13min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引导通过稀有英雄灵魂石召唤新英雄</a:t>
              </a:r>
              <a:endParaRPr lang="zh-CN" altLang="en-US" sz="1000" dirty="0">
                <a:solidFill>
                  <a:srgbClr val="333333"/>
                </a:solidFill>
              </a:endParaRPr>
            </a:p>
            <a:p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5EA1A08-0D92-4DC4-A9F1-4048BE9B9BB8}"/>
                </a:ext>
              </a:extLst>
            </p:cNvPr>
            <p:cNvCxnSpPr/>
            <p:nvPr/>
          </p:nvCxnSpPr>
          <p:spPr>
            <a:xfrm>
              <a:off x="9080714" y="2806355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9537060" y="970761"/>
            <a:ext cx="338554" cy="2521864"/>
            <a:chOff x="9246036" y="979676"/>
            <a:chExt cx="338554" cy="2521864"/>
          </a:xfrm>
        </p:grpSpPr>
        <p:sp>
          <p:nvSpPr>
            <p:cNvPr id="55" name="文本框 54"/>
            <p:cNvSpPr txBox="1"/>
            <p:nvPr/>
          </p:nvSpPr>
          <p:spPr>
            <a:xfrm>
              <a:off x="9246036" y="979676"/>
              <a:ext cx="338554" cy="22748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15.51min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导点击盛夏消暑礼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0169E4C7-E4C2-43CE-956E-45CA730179EE}"/>
                </a:ext>
              </a:extLst>
            </p:cNvPr>
            <p:cNvCxnSpPr/>
            <p:nvPr/>
          </p:nvCxnSpPr>
          <p:spPr>
            <a:xfrm>
              <a:off x="9436812" y="2793546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0595675" y="286314"/>
            <a:ext cx="338554" cy="3204965"/>
            <a:chOff x="10400139" y="286314"/>
            <a:chExt cx="338554" cy="3204965"/>
          </a:xfrm>
        </p:grpSpPr>
        <p:sp>
          <p:nvSpPr>
            <p:cNvPr id="30" name="文本框 29"/>
            <p:cNvSpPr txBox="1"/>
            <p:nvPr/>
          </p:nvSpPr>
          <p:spPr>
            <a:xfrm>
              <a:off x="10400139" y="286314"/>
              <a:ext cx="338554" cy="242790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18.77min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引导打开野外</a:t>
              </a:r>
              <a:r>
                <a:rPr lang="zh-CN" altLang="en-US" sz="1000">
                  <a:solidFill>
                    <a:schemeClr val="bg2">
                      <a:lumMod val="25000"/>
                    </a:schemeClr>
                  </a:solidFill>
                </a:rPr>
                <a:t>副本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（异界迷宫）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4A9EDA4-1165-442E-8C5D-10F0984F30AE}"/>
                </a:ext>
              </a:extLst>
            </p:cNvPr>
            <p:cNvCxnSpPr/>
            <p:nvPr/>
          </p:nvCxnSpPr>
          <p:spPr>
            <a:xfrm>
              <a:off x="10571142" y="2631710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0002852" y="1029889"/>
            <a:ext cx="338554" cy="2484741"/>
            <a:chOff x="9602669" y="1006538"/>
            <a:chExt cx="338554" cy="2484741"/>
          </a:xfrm>
        </p:grpSpPr>
        <p:sp>
          <p:nvSpPr>
            <p:cNvPr id="37" name="文本框 36"/>
            <p:cNvSpPr txBox="1"/>
            <p:nvPr/>
          </p:nvSpPr>
          <p:spPr>
            <a:xfrm>
              <a:off x="9602669" y="1006538"/>
              <a:ext cx="338554" cy="16937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15.92min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引导点击虚空英雄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4519760F-3753-4D1F-9E82-75582187831C}"/>
                </a:ext>
              </a:extLst>
            </p:cNvPr>
            <p:cNvCxnSpPr/>
            <p:nvPr/>
          </p:nvCxnSpPr>
          <p:spPr>
            <a:xfrm>
              <a:off x="9771946" y="2783285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5323550" y="942969"/>
            <a:ext cx="338554" cy="2554608"/>
            <a:chOff x="3294646" y="953256"/>
            <a:chExt cx="338554" cy="2554608"/>
          </a:xfrm>
        </p:grpSpPr>
        <p:sp>
          <p:nvSpPr>
            <p:cNvPr id="21" name="文本框 20"/>
            <p:cNvSpPr txBox="1"/>
            <p:nvPr/>
          </p:nvSpPr>
          <p:spPr>
            <a:xfrm>
              <a:off x="3294646" y="953256"/>
              <a:ext cx="338554" cy="18476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11.21min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导获取英雄技能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2413C68-8968-4A04-A72E-1BFC51EC4892}"/>
                </a:ext>
              </a:extLst>
            </p:cNvPr>
            <p:cNvCxnSpPr/>
            <p:nvPr/>
          </p:nvCxnSpPr>
          <p:spPr>
            <a:xfrm>
              <a:off x="3469738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5608482" y="-132077"/>
            <a:ext cx="338554" cy="3654968"/>
            <a:chOff x="3528501" y="-138834"/>
            <a:chExt cx="338554" cy="3654968"/>
          </a:xfrm>
        </p:grpSpPr>
        <p:sp>
          <p:nvSpPr>
            <p:cNvPr id="22" name="文本框 21"/>
            <p:cNvSpPr txBox="1"/>
            <p:nvPr/>
          </p:nvSpPr>
          <p:spPr>
            <a:xfrm>
              <a:off x="3528501" y="-138834"/>
              <a:ext cx="338554" cy="29730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11.42minm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导打开英雄故事（图鉴）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7127D0-46EC-4357-8990-A795E3D17B23}"/>
                </a:ext>
              </a:extLst>
            </p:cNvPr>
            <p:cNvCxnSpPr/>
            <p:nvPr/>
          </p:nvCxnSpPr>
          <p:spPr>
            <a:xfrm>
              <a:off x="3697778" y="280814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5944682" y="916057"/>
            <a:ext cx="338554" cy="2605574"/>
            <a:chOff x="3787590" y="927747"/>
            <a:chExt cx="338554" cy="2605574"/>
          </a:xfrm>
        </p:grpSpPr>
        <p:sp>
          <p:nvSpPr>
            <p:cNvPr id="23" name="文本框 22"/>
            <p:cNvSpPr txBox="1"/>
            <p:nvPr/>
          </p:nvSpPr>
          <p:spPr>
            <a:xfrm>
              <a:off x="3787590" y="927747"/>
              <a:ext cx="338554" cy="18925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11.68min 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导获取钻石和金币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FE22AC1-E294-4D1A-A575-61DF0A2EC442}"/>
                </a:ext>
              </a:extLst>
            </p:cNvPr>
            <p:cNvCxnSpPr/>
            <p:nvPr/>
          </p:nvCxnSpPr>
          <p:spPr>
            <a:xfrm>
              <a:off x="3956867" y="2825327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7460722" y="1080348"/>
            <a:ext cx="338554" cy="2414621"/>
            <a:chOff x="5346084" y="1093243"/>
            <a:chExt cx="338554" cy="2414621"/>
          </a:xfrm>
        </p:grpSpPr>
        <p:sp>
          <p:nvSpPr>
            <p:cNvPr id="45" name="文本框 44"/>
            <p:cNvSpPr txBox="1"/>
            <p:nvPr/>
          </p:nvSpPr>
          <p:spPr>
            <a:xfrm>
              <a:off x="5346084" y="1093243"/>
              <a:ext cx="338554" cy="15776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13.11min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导打开活动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7771E04-7B0E-45E3-82A6-E5F0526C8F3C}"/>
                </a:ext>
              </a:extLst>
            </p:cNvPr>
            <p:cNvCxnSpPr/>
            <p:nvPr/>
          </p:nvCxnSpPr>
          <p:spPr>
            <a:xfrm>
              <a:off x="5515675" y="2648295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7853490" y="1071570"/>
            <a:ext cx="338554" cy="2438254"/>
            <a:chOff x="6263530" y="1053024"/>
            <a:chExt cx="338554" cy="2438254"/>
          </a:xfrm>
        </p:grpSpPr>
        <p:sp>
          <p:nvSpPr>
            <p:cNvPr id="50" name="文本框 49"/>
            <p:cNvSpPr txBox="1"/>
            <p:nvPr/>
          </p:nvSpPr>
          <p:spPr>
            <a:xfrm>
              <a:off x="6263530" y="1053024"/>
              <a:ext cx="338554" cy="16007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14.03min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导打开悬赏栏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1332605-11C8-44A1-8C5E-AFD87F663CEC}"/>
                </a:ext>
              </a:extLst>
            </p:cNvPr>
            <p:cNvCxnSpPr/>
            <p:nvPr/>
          </p:nvCxnSpPr>
          <p:spPr>
            <a:xfrm>
              <a:off x="6434830" y="2631709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8126284" y="1129443"/>
            <a:ext cx="338554" cy="2400269"/>
            <a:chOff x="6292131" y="1107595"/>
            <a:chExt cx="338554" cy="2400269"/>
          </a:xfrm>
        </p:grpSpPr>
        <p:sp>
          <p:nvSpPr>
            <p:cNvPr id="51" name="文本框 50"/>
            <p:cNvSpPr txBox="1"/>
            <p:nvPr/>
          </p:nvSpPr>
          <p:spPr>
            <a:xfrm>
              <a:off x="6292131" y="1107595"/>
              <a:ext cx="338554" cy="16937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14.35min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  </a:t>
              </a:r>
              <a:r>
                <a:rPr lang="zh-CN" altLang="en-US" sz="1000">
                  <a:solidFill>
                    <a:srgbClr val="333333"/>
                  </a:solidFill>
                </a:rPr>
                <a:t>引导获取登入奖励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40E5D16F-EE70-45F9-8259-F353FB666B28}"/>
                </a:ext>
              </a:extLst>
            </p:cNvPr>
            <p:cNvCxnSpPr/>
            <p:nvPr/>
          </p:nvCxnSpPr>
          <p:spPr>
            <a:xfrm>
              <a:off x="6459132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8565812" y="1067750"/>
            <a:ext cx="338554" cy="2442825"/>
            <a:chOff x="6730797" y="1069160"/>
            <a:chExt cx="338554" cy="2442825"/>
          </a:xfrm>
        </p:grpSpPr>
        <p:sp>
          <p:nvSpPr>
            <p:cNvPr id="53" name="文本框 52"/>
            <p:cNvSpPr txBox="1"/>
            <p:nvPr/>
          </p:nvSpPr>
          <p:spPr>
            <a:xfrm>
              <a:off x="6730797" y="1069160"/>
              <a:ext cx="338554" cy="16937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14.71min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导大冒险家特权</a:t>
              </a:r>
              <a:endParaRPr lang="zh-CN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42249F4F-8080-4A8B-B794-D6249D04646D}"/>
                </a:ext>
              </a:extLst>
            </p:cNvPr>
            <p:cNvCxnSpPr/>
            <p:nvPr/>
          </p:nvCxnSpPr>
          <p:spPr>
            <a:xfrm>
              <a:off x="6887481" y="2803991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771275" y="1318048"/>
            <a:ext cx="338554" cy="2193431"/>
            <a:chOff x="10633956" y="1315431"/>
            <a:chExt cx="338554" cy="2193431"/>
          </a:xfrm>
        </p:grpSpPr>
        <p:sp>
          <p:nvSpPr>
            <p:cNvPr id="29" name="文本框 28"/>
            <p:cNvSpPr txBox="1"/>
            <p:nvPr/>
          </p:nvSpPr>
          <p:spPr>
            <a:xfrm>
              <a:off x="10633956" y="1315431"/>
              <a:ext cx="338554" cy="20416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19.21min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引导获取宝箱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0A639D6-9930-4677-AC0D-76E2A166071E}"/>
                </a:ext>
              </a:extLst>
            </p:cNvPr>
            <p:cNvCxnSpPr/>
            <p:nvPr/>
          </p:nvCxnSpPr>
          <p:spPr>
            <a:xfrm>
              <a:off x="10830302" y="2800868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0885993" y="1482264"/>
            <a:ext cx="492443" cy="2058202"/>
            <a:chOff x="10681178" y="1433077"/>
            <a:chExt cx="492443" cy="2058202"/>
          </a:xfrm>
        </p:grpSpPr>
        <p:sp>
          <p:nvSpPr>
            <p:cNvPr id="33" name="文本框 32"/>
            <p:cNvSpPr txBox="1"/>
            <p:nvPr/>
          </p:nvSpPr>
          <p:spPr>
            <a:xfrm>
              <a:off x="10681178" y="1433077"/>
              <a:ext cx="492443" cy="13541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19.70min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引导战斗</a:t>
              </a:r>
              <a:endParaRPr lang="en-US" altLang="zh-CN" sz="10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A59F6503-5881-4CB4-BDE8-4DFDF3EEBFCD}"/>
                </a:ext>
              </a:extLst>
            </p:cNvPr>
            <p:cNvCxnSpPr/>
            <p:nvPr/>
          </p:nvCxnSpPr>
          <p:spPr>
            <a:xfrm>
              <a:off x="10993848" y="2631710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176613" y="1384487"/>
            <a:ext cx="338554" cy="2123377"/>
            <a:chOff x="11176613" y="1384487"/>
            <a:chExt cx="338554" cy="2123377"/>
          </a:xfrm>
        </p:grpSpPr>
        <p:sp>
          <p:nvSpPr>
            <p:cNvPr id="39" name="文本框 38"/>
            <p:cNvSpPr txBox="1"/>
            <p:nvPr/>
          </p:nvSpPr>
          <p:spPr>
            <a:xfrm>
              <a:off x="11176613" y="1384487"/>
              <a:ext cx="338554" cy="143725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20.28min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引导获取遗物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87146EF-3CF4-4184-A862-ACEC9AE480DF}"/>
                </a:ext>
              </a:extLst>
            </p:cNvPr>
            <p:cNvCxnSpPr/>
            <p:nvPr/>
          </p:nvCxnSpPr>
          <p:spPr>
            <a:xfrm>
              <a:off x="11345890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下箭头 5"/>
          <p:cNvSpPr/>
          <p:nvPr/>
        </p:nvSpPr>
        <p:spPr>
          <a:xfrm rot="16200000">
            <a:off x="761555" y="3412018"/>
            <a:ext cx="247650" cy="4191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15875" cap="flat" cmpd="sng" algn="ctr">
            <a:noFill/>
            <a:prstDash val="solid"/>
            <a:miter lim="200000"/>
          </a:ln>
        </p:spPr>
        <p:txBody>
          <a:bodyPr rtlCol="0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  <p:sp>
        <p:nvSpPr>
          <p:cNvPr id="7" name="文本框 8"/>
          <p:cNvSpPr txBox="1"/>
          <p:nvPr/>
        </p:nvSpPr>
        <p:spPr>
          <a:xfrm>
            <a:off x="244835" y="121399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知识点投放较为均匀，剧情节奏控制较好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197343" y="3394360"/>
            <a:ext cx="10527372" cy="435762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68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1580516" y="1426323"/>
            <a:ext cx="338554" cy="2077921"/>
            <a:chOff x="1419371" y="1429943"/>
            <a:chExt cx="338554" cy="207792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583494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419371" y="1429943"/>
              <a:ext cx="338554" cy="136992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1.43min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</a:t>
              </a:r>
              <a:r>
                <a:rPr lang="zh-CN" altLang="en-US" sz="1000">
                  <a:solidFill>
                    <a:schemeClr val="bg2">
                      <a:lumMod val="25000"/>
                    </a:schemeClr>
                  </a:solidFill>
                </a:rPr>
                <a:t>导战斗模式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2654" y="3209361"/>
            <a:ext cx="98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前期拆解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63487" y="3752699"/>
            <a:ext cx="933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/>
            </a:lvl1pPr>
          </a:lstStyle>
          <a:p>
            <a:r>
              <a:rPr lang="zh-CN" altLang="en-US">
                <a:solidFill>
                  <a:schemeClr val="bg2">
                    <a:lumMod val="25000"/>
                  </a:schemeClr>
                </a:solidFill>
              </a:rPr>
              <a:t>情绪</a:t>
            </a:r>
            <a:r>
              <a:rPr lang="zh-CN" altLang="en-US" smtClean="0">
                <a:solidFill>
                  <a:schemeClr val="bg2">
                    <a:lumMod val="25000"/>
                  </a:schemeClr>
                </a:solidFill>
              </a:rPr>
              <a:t>变</a:t>
            </a:r>
            <a:r>
              <a:rPr lang="zh-CN" altLang="en-US">
                <a:solidFill>
                  <a:schemeClr val="bg2">
                    <a:lumMod val="25000"/>
                  </a:schemeClr>
                </a:solidFill>
              </a:rPr>
              <a:t>化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1774014" y="1423769"/>
            <a:ext cx="338554" cy="2084095"/>
            <a:chOff x="1571901" y="1423769"/>
            <a:chExt cx="338554" cy="2084095"/>
          </a:xfrm>
        </p:grpSpPr>
        <p:sp>
          <p:nvSpPr>
            <p:cNvPr id="14" name="文本框 13"/>
            <p:cNvSpPr txBox="1"/>
            <p:nvPr/>
          </p:nvSpPr>
          <p:spPr>
            <a:xfrm>
              <a:off x="1571901" y="1423769"/>
              <a:ext cx="338554" cy="15861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smtClean="0">
                  <a:solidFill>
                    <a:srgbClr val="333333"/>
                  </a:solidFill>
                </a:rPr>
                <a:t>2.33min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引导添加英雄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A288583-A361-498E-A0F9-19F354EEF2DB}"/>
                </a:ext>
              </a:extLst>
            </p:cNvPr>
            <p:cNvCxnSpPr/>
            <p:nvPr/>
          </p:nvCxnSpPr>
          <p:spPr>
            <a:xfrm>
              <a:off x="1735894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/>
          <p:cNvGrpSpPr/>
          <p:nvPr/>
        </p:nvGrpSpPr>
        <p:grpSpPr>
          <a:xfrm>
            <a:off x="1962279" y="1389302"/>
            <a:ext cx="338554" cy="2104917"/>
            <a:chOff x="1708265" y="1402947"/>
            <a:chExt cx="338554" cy="2104917"/>
          </a:xfrm>
        </p:grpSpPr>
        <p:sp>
          <p:nvSpPr>
            <p:cNvPr id="34" name="文本框 33"/>
            <p:cNvSpPr txBox="1"/>
            <p:nvPr/>
          </p:nvSpPr>
          <p:spPr>
            <a:xfrm>
              <a:off x="1708265" y="1402947"/>
              <a:ext cx="338554" cy="14051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2.43min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导阵容调整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CA3BB36-2D0B-47AB-B84E-5625A4C28AC6}"/>
                </a:ext>
              </a:extLst>
            </p:cNvPr>
            <p:cNvCxnSpPr/>
            <p:nvPr/>
          </p:nvCxnSpPr>
          <p:spPr>
            <a:xfrm>
              <a:off x="1879416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>
          <a:xfrm>
            <a:off x="2630126" y="1387105"/>
            <a:ext cx="338554" cy="2114444"/>
            <a:chOff x="2034912" y="1412647"/>
            <a:chExt cx="338554" cy="2114444"/>
          </a:xfrm>
        </p:grpSpPr>
        <p:sp>
          <p:nvSpPr>
            <p:cNvPr id="36" name="文本框 35"/>
            <p:cNvSpPr txBox="1"/>
            <p:nvPr/>
          </p:nvSpPr>
          <p:spPr>
            <a:xfrm>
              <a:off x="2034912" y="1412647"/>
              <a:ext cx="338554" cy="13937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3.32min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导强化英雄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C352A28-BB37-4E63-B38B-A0E4213A9A48}"/>
                </a:ext>
              </a:extLst>
            </p:cNvPr>
            <p:cNvCxnSpPr/>
            <p:nvPr/>
          </p:nvCxnSpPr>
          <p:spPr>
            <a:xfrm>
              <a:off x="2212862" y="2819097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3585908" y="615761"/>
            <a:ext cx="338554" cy="2878927"/>
            <a:chOff x="2394798" y="628937"/>
            <a:chExt cx="338554" cy="2878927"/>
          </a:xfrm>
        </p:grpSpPr>
        <p:sp>
          <p:nvSpPr>
            <p:cNvPr id="16" name="文本框 15"/>
            <p:cNvSpPr txBox="1"/>
            <p:nvPr/>
          </p:nvSpPr>
          <p:spPr>
            <a:xfrm>
              <a:off x="2394798" y="628937"/>
              <a:ext cx="338554" cy="21977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4.81min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导领取挂机奖励强化英雄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07E80EA-E289-4DB9-9083-CC848A8A81E5}"/>
                </a:ext>
              </a:extLst>
            </p:cNvPr>
            <p:cNvCxnSpPr/>
            <p:nvPr/>
          </p:nvCxnSpPr>
          <p:spPr>
            <a:xfrm>
              <a:off x="2564075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3851292" y="601251"/>
            <a:ext cx="338554" cy="2896799"/>
            <a:chOff x="2748948" y="611065"/>
            <a:chExt cx="338554" cy="2896799"/>
          </a:xfrm>
        </p:grpSpPr>
        <p:sp>
          <p:nvSpPr>
            <p:cNvPr id="20" name="文本框 19"/>
            <p:cNvSpPr txBox="1"/>
            <p:nvPr/>
          </p:nvSpPr>
          <p:spPr>
            <a:xfrm>
              <a:off x="2748948" y="611065"/>
              <a:ext cx="338554" cy="219707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5.68min</a:t>
              </a:r>
              <a:r>
                <a:rPr lang="zh-CN" altLang="en-US" sz="1000">
                  <a:solidFill>
                    <a:srgbClr val="333333"/>
                  </a:solidFill>
                </a:rPr>
                <a:t>引导给英雄穿戴装备（升级）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A20EF16E-2442-4EB4-8BDC-8A58E2A9C9A1}"/>
                </a:ext>
              </a:extLst>
            </p:cNvPr>
            <p:cNvCxnSpPr/>
            <p:nvPr/>
          </p:nvCxnSpPr>
          <p:spPr>
            <a:xfrm>
              <a:off x="2920380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4196429" y="771297"/>
            <a:ext cx="338554" cy="2730252"/>
            <a:chOff x="3040951" y="780143"/>
            <a:chExt cx="338554" cy="2730252"/>
          </a:xfrm>
        </p:grpSpPr>
        <p:sp>
          <p:nvSpPr>
            <p:cNvPr id="19" name="文本框 18"/>
            <p:cNvSpPr txBox="1"/>
            <p:nvPr/>
          </p:nvSpPr>
          <p:spPr>
            <a:xfrm>
              <a:off x="3040951" y="780143"/>
              <a:ext cx="338554" cy="19752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5.93min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导获取英雄经验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BBC6E14-7317-4C08-8F23-0A0C3B87E162}"/>
                </a:ext>
              </a:extLst>
            </p:cNvPr>
            <p:cNvCxnSpPr/>
            <p:nvPr/>
          </p:nvCxnSpPr>
          <p:spPr>
            <a:xfrm>
              <a:off x="3210228" y="2802401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组合 133"/>
          <p:cNvGrpSpPr/>
          <p:nvPr/>
        </p:nvGrpSpPr>
        <p:grpSpPr>
          <a:xfrm>
            <a:off x="1446871" y="620847"/>
            <a:ext cx="5586744" cy="2876896"/>
            <a:chOff x="576895" y="4180375"/>
            <a:chExt cx="5586744" cy="2876896"/>
          </a:xfrm>
        </p:grpSpPr>
        <p:sp>
          <p:nvSpPr>
            <p:cNvPr id="46" name="文本框 45"/>
            <p:cNvSpPr txBox="1"/>
            <p:nvPr/>
          </p:nvSpPr>
          <p:spPr>
            <a:xfrm>
              <a:off x="5825085" y="4180375"/>
              <a:ext cx="338554" cy="23766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rgbClr val="FF0000"/>
                  </a:solidFill>
                </a:rPr>
                <a:t>12.45min  </a:t>
              </a:r>
              <a:r>
                <a:rPr lang="zh-CN" altLang="en-US" sz="1000" dirty="0">
                  <a:solidFill>
                    <a:srgbClr val="FF0000"/>
                  </a:solidFill>
                </a:rPr>
                <a:t>开</a:t>
              </a:r>
              <a:r>
                <a:rPr lang="zh-CN" altLang="en-US" sz="1000">
                  <a:solidFill>
                    <a:srgbClr val="FF0000"/>
                  </a:solidFill>
                </a:rPr>
                <a:t>启</a:t>
              </a:r>
              <a:r>
                <a:rPr lang="zh-CN" altLang="en-US" sz="1000" smtClean="0">
                  <a:solidFill>
                    <a:srgbClr val="FF0000"/>
                  </a:solidFill>
                </a:rPr>
                <a:t>第</a:t>
              </a:r>
              <a:r>
                <a:rPr lang="zh-CN" altLang="en-US" sz="1000">
                  <a:solidFill>
                    <a:srgbClr val="FF0000"/>
                  </a:solidFill>
                </a:rPr>
                <a:t>二</a:t>
              </a:r>
              <a:r>
                <a:rPr lang="zh-CN" altLang="en-US" sz="1000" smtClean="0">
                  <a:solidFill>
                    <a:srgbClr val="FF0000"/>
                  </a:solidFill>
                </a:rPr>
                <a:t>篇</a:t>
              </a:r>
              <a:r>
                <a:rPr lang="zh-CN" altLang="en-US" sz="1000">
                  <a:solidFill>
                    <a:srgbClr val="FF0000"/>
                  </a:solidFill>
                </a:rPr>
                <a:t>章</a:t>
              </a:r>
              <a:r>
                <a:rPr lang="en-US" altLang="zh-CN" sz="1000" smtClean="0">
                  <a:solidFill>
                    <a:srgbClr val="FF0000"/>
                  </a:solidFill>
                </a:rPr>
                <a:t>【&lt;</a:t>
              </a:r>
              <a:r>
                <a:rPr lang="zh-CN" altLang="en-US" sz="1000" smtClean="0">
                  <a:solidFill>
                    <a:srgbClr val="FF0000"/>
                  </a:solidFill>
                </a:rPr>
                <a:t>元素之地</a:t>
              </a:r>
              <a:r>
                <a:rPr lang="en-US" altLang="zh-CN" sz="1000" smtClean="0">
                  <a:solidFill>
                    <a:srgbClr val="FF0000"/>
                  </a:solidFill>
                </a:rPr>
                <a:t>&gt;】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5F50F94-7AF4-4E0F-B194-78A537073A38}"/>
                </a:ext>
              </a:extLst>
            </p:cNvPr>
            <p:cNvCxnSpPr/>
            <p:nvPr/>
          </p:nvCxnSpPr>
          <p:spPr>
            <a:xfrm>
              <a:off x="576895" y="6497259"/>
              <a:ext cx="0" cy="560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C6DEBCC-2228-4B2D-B1D8-B164C65D86C8}"/>
              </a:ext>
            </a:extLst>
          </p:cNvPr>
          <p:cNvSpPr txBox="1"/>
          <p:nvPr/>
        </p:nvSpPr>
        <p:spPr>
          <a:xfrm>
            <a:off x="1271140" y="671725"/>
            <a:ext cx="338554" cy="2776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defRPr sz="1000"/>
            </a:pPr>
            <a:r>
              <a:rPr lang="en-US" altLang="zh-CN" sz="1000" smtClean="0">
                <a:solidFill>
                  <a:srgbClr val="FF0000"/>
                </a:solidFill>
              </a:rPr>
              <a:t>1min20s</a:t>
            </a:r>
            <a:r>
              <a:rPr lang="zh-CN" altLang="en-US" sz="1000" smtClean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开启第一篇</a:t>
            </a:r>
            <a:r>
              <a:rPr lang="zh-CN" altLang="en-US">
                <a:solidFill>
                  <a:srgbClr val="FF0000"/>
                </a:solidFill>
              </a:rPr>
              <a:t>章</a:t>
            </a:r>
            <a:r>
              <a:rPr lang="en-US" altLang="zh-CN">
                <a:solidFill>
                  <a:srgbClr val="FF0000"/>
                </a:solidFill>
              </a:rPr>
              <a:t>【&lt;</a:t>
            </a:r>
            <a:r>
              <a:rPr lang="zh-CN" altLang="en-US">
                <a:solidFill>
                  <a:srgbClr val="FF0000"/>
                </a:solidFill>
              </a:rPr>
              <a:t>耀光帝</a:t>
            </a:r>
            <a:r>
              <a:rPr lang="zh-CN" altLang="en-US" smtClean="0">
                <a:solidFill>
                  <a:srgbClr val="FF0000"/>
                </a:solidFill>
              </a:rPr>
              <a:t>国</a:t>
            </a:r>
            <a:r>
              <a:rPr lang="en-US" altLang="zh-CN" sz="1000" smtClean="0">
                <a:solidFill>
                  <a:srgbClr val="FF0000"/>
                </a:solidFill>
              </a:rPr>
              <a:t>&gt;】</a:t>
            </a:r>
            <a:endParaRPr lang="zh-CN" altLang="en-US" sz="1000">
              <a:solidFill>
                <a:srgbClr val="FF0000"/>
              </a:solidFill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1438309" y="1481289"/>
            <a:ext cx="338554" cy="1989680"/>
            <a:chOff x="1257845" y="1514564"/>
            <a:chExt cx="338554" cy="2967981"/>
          </a:xfrm>
        </p:grpSpPr>
        <p:sp>
          <p:nvSpPr>
            <p:cNvPr id="10" name="文本框 9"/>
            <p:cNvSpPr txBox="1"/>
            <p:nvPr/>
          </p:nvSpPr>
          <p:spPr>
            <a:xfrm>
              <a:off x="1257845" y="1514564"/>
              <a:ext cx="338554" cy="129458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chemeClr val="bg2">
                      <a:lumMod val="25000"/>
                    </a:schemeClr>
                  </a:solidFill>
                </a:rPr>
                <a:t>1m20s  </a:t>
              </a:r>
              <a:r>
                <a:rPr lang="zh-CN" altLang="en-US" sz="1000" smtClean="0">
                  <a:solidFill>
                    <a:schemeClr val="bg2">
                      <a:lumMod val="25000"/>
                    </a:schemeClr>
                  </a:solidFill>
                </a:rPr>
                <a:t>引导挑战首领</a:t>
              </a:r>
              <a:endParaRPr lang="zh-CN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>
              <a:off x="1427122" y="3411246"/>
              <a:ext cx="0" cy="1071299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/>
          <p:cNvGrpSpPr/>
          <p:nvPr/>
        </p:nvGrpSpPr>
        <p:grpSpPr>
          <a:xfrm>
            <a:off x="6466789" y="1215645"/>
            <a:ext cx="338554" cy="2286818"/>
            <a:chOff x="4367824" y="1222044"/>
            <a:chExt cx="338554" cy="2286818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B472711-728B-4097-AB90-5A209B471228}"/>
                </a:ext>
              </a:extLst>
            </p:cNvPr>
            <p:cNvCxnSpPr/>
            <p:nvPr/>
          </p:nvCxnSpPr>
          <p:spPr>
            <a:xfrm>
              <a:off x="4527414" y="2800868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367824" y="1222044"/>
              <a:ext cx="338554" cy="14725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12.18min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导打开领地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277146" y="617184"/>
            <a:ext cx="338554" cy="2906423"/>
            <a:chOff x="4056295" y="601441"/>
            <a:chExt cx="338554" cy="2906423"/>
          </a:xfrm>
        </p:grpSpPr>
        <p:sp>
          <p:nvSpPr>
            <p:cNvPr id="24" name="文本框 23"/>
            <p:cNvSpPr txBox="1"/>
            <p:nvPr/>
          </p:nvSpPr>
          <p:spPr>
            <a:xfrm>
              <a:off x="4056295" y="601441"/>
              <a:ext cx="338554" cy="207845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11.97min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玩</a:t>
              </a:r>
              <a:r>
                <a:rPr lang="zh-CN" altLang="en-US" sz="1000">
                  <a:solidFill>
                    <a:srgbClr val="333333"/>
                  </a:solidFill>
                </a:rPr>
                <a:t>家等级提升，获取奖励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FE22AC1-E294-4D1A-A575-61DF0A2EC442}"/>
                </a:ext>
              </a:extLst>
            </p:cNvPr>
            <p:cNvCxnSpPr/>
            <p:nvPr/>
          </p:nvCxnSpPr>
          <p:spPr>
            <a:xfrm>
              <a:off x="4225572" y="2799870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0237745" y="1078724"/>
            <a:ext cx="338554" cy="2432755"/>
            <a:chOff x="10409629" y="4217945"/>
            <a:chExt cx="338554" cy="2432755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DF5E4D5-D5A4-430A-ADA9-F7EEF33713C9}"/>
                </a:ext>
              </a:extLst>
            </p:cNvPr>
            <p:cNvCxnSpPr/>
            <p:nvPr/>
          </p:nvCxnSpPr>
          <p:spPr>
            <a:xfrm>
              <a:off x="10587902" y="6090688"/>
              <a:ext cx="0" cy="560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10409629" y="4217945"/>
              <a:ext cx="338554" cy="189891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00" smtClean="0">
                  <a:solidFill>
                    <a:srgbClr val="FF0000"/>
                  </a:solidFill>
                </a:rPr>
                <a:t>18.77min  </a:t>
              </a:r>
              <a:r>
                <a:rPr lang="zh-CN" altLang="en-US" sz="1000">
                  <a:solidFill>
                    <a:srgbClr val="FF0000"/>
                  </a:solidFill>
                </a:rPr>
                <a:t>开</a:t>
              </a:r>
              <a:r>
                <a:rPr lang="zh-CN" altLang="en-US" sz="1000" smtClean="0">
                  <a:solidFill>
                    <a:srgbClr val="FF0000"/>
                  </a:solidFill>
                </a:rPr>
                <a:t>启</a:t>
              </a:r>
              <a:r>
                <a:rPr lang="zh-CN" altLang="en-US" sz="1000">
                  <a:solidFill>
                    <a:srgbClr val="FF0000"/>
                  </a:solidFill>
                </a:rPr>
                <a:t>副本</a:t>
              </a:r>
              <a:r>
                <a:rPr lang="en-US" altLang="zh-CN" sz="1000" smtClean="0">
                  <a:solidFill>
                    <a:srgbClr val="FF0000"/>
                  </a:solidFill>
                </a:rPr>
                <a:t>【&lt;</a:t>
              </a:r>
              <a:r>
                <a:rPr lang="zh-CN" altLang="en-US" sz="1000" smtClean="0">
                  <a:solidFill>
                    <a:srgbClr val="FF0000"/>
                  </a:solidFill>
                </a:rPr>
                <a:t> 野外</a:t>
              </a:r>
              <a:r>
                <a:rPr lang="en-US" altLang="zh-CN" sz="1000" smtClean="0">
                  <a:solidFill>
                    <a:srgbClr val="FF0000"/>
                  </a:solidFill>
                </a:rPr>
                <a:t>&gt;】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288751" y="1017806"/>
            <a:ext cx="338554" cy="2481141"/>
            <a:chOff x="2257149" y="1001784"/>
            <a:chExt cx="338554" cy="2481141"/>
          </a:xfrm>
        </p:grpSpPr>
        <p:sp>
          <p:nvSpPr>
            <p:cNvPr id="11" name="文本框 10"/>
            <p:cNvSpPr txBox="1"/>
            <p:nvPr/>
          </p:nvSpPr>
          <p:spPr>
            <a:xfrm>
              <a:off x="2257149" y="1001784"/>
              <a:ext cx="338554" cy="17649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3.95min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导打开每日任务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C352A28-BB37-4E63-B38B-A0E4213A9A48}"/>
                </a:ext>
              </a:extLst>
            </p:cNvPr>
            <p:cNvCxnSpPr/>
            <p:nvPr/>
          </p:nvCxnSpPr>
          <p:spPr>
            <a:xfrm>
              <a:off x="2426472" y="2774931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8343128" y="1106572"/>
            <a:ext cx="338554" cy="2384773"/>
            <a:chOff x="6507679" y="1116767"/>
            <a:chExt cx="338554" cy="2384773"/>
          </a:xfrm>
        </p:grpSpPr>
        <p:sp>
          <p:nvSpPr>
            <p:cNvPr id="52" name="文本框 51"/>
            <p:cNvSpPr txBox="1"/>
            <p:nvPr/>
          </p:nvSpPr>
          <p:spPr>
            <a:xfrm>
              <a:off x="6507679" y="1116767"/>
              <a:ext cx="338554" cy="16872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14.62min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导获取登入奖励</a:t>
              </a:r>
              <a:endParaRPr lang="zh-CN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0E5D16F-EE70-45F9-8259-F353FB666B28}"/>
                </a:ext>
              </a:extLst>
            </p:cNvPr>
            <p:cNvCxnSpPr/>
            <p:nvPr/>
          </p:nvCxnSpPr>
          <p:spPr>
            <a:xfrm>
              <a:off x="6679870" y="2793546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7641988" y="1051834"/>
            <a:ext cx="338554" cy="2432380"/>
            <a:chOff x="5876170" y="1069160"/>
            <a:chExt cx="338554" cy="2432380"/>
          </a:xfrm>
        </p:grpSpPr>
        <p:sp>
          <p:nvSpPr>
            <p:cNvPr id="49" name="文本框 48"/>
            <p:cNvSpPr txBox="1"/>
            <p:nvPr/>
          </p:nvSpPr>
          <p:spPr>
            <a:xfrm>
              <a:off x="5876170" y="1069160"/>
              <a:ext cx="338554" cy="17289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13.62min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导免费试用英雄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F122F9C-830B-43EE-AEED-CEB860094C71}"/>
                </a:ext>
              </a:extLst>
            </p:cNvPr>
            <p:cNvCxnSpPr/>
            <p:nvPr/>
          </p:nvCxnSpPr>
          <p:spPr>
            <a:xfrm>
              <a:off x="6054476" y="2793546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7269796" y="900737"/>
            <a:ext cx="338554" cy="2610742"/>
            <a:chOff x="5109548" y="890798"/>
            <a:chExt cx="338554" cy="2610742"/>
          </a:xfrm>
        </p:grpSpPr>
        <p:sp>
          <p:nvSpPr>
            <p:cNvPr id="44" name="文本框 43"/>
            <p:cNvSpPr txBox="1"/>
            <p:nvPr/>
          </p:nvSpPr>
          <p:spPr>
            <a:xfrm>
              <a:off x="5109548" y="890798"/>
              <a:ext cx="338554" cy="19027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12.90min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导打开英雄心愿单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F122F9C-830B-43EE-AEED-CEB860094C71}"/>
                </a:ext>
              </a:extLst>
            </p:cNvPr>
            <p:cNvCxnSpPr/>
            <p:nvPr/>
          </p:nvCxnSpPr>
          <p:spPr>
            <a:xfrm>
              <a:off x="5280280" y="2793546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7088558" y="1117084"/>
            <a:ext cx="338554" cy="2364308"/>
            <a:chOff x="4877458" y="1130389"/>
            <a:chExt cx="338554" cy="2364308"/>
          </a:xfrm>
        </p:grpSpPr>
        <p:sp>
          <p:nvSpPr>
            <p:cNvPr id="28" name="文本框 27"/>
            <p:cNvSpPr txBox="1"/>
            <p:nvPr/>
          </p:nvSpPr>
          <p:spPr>
            <a:xfrm>
              <a:off x="4877458" y="1130389"/>
              <a:ext cx="338554" cy="150778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12.67min 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导召唤英雄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11332605-11C8-44A1-8C5E-AFD87F663CEC}"/>
                </a:ext>
              </a:extLst>
            </p:cNvPr>
            <p:cNvCxnSpPr/>
            <p:nvPr/>
          </p:nvCxnSpPr>
          <p:spPr>
            <a:xfrm>
              <a:off x="5056587" y="2635128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6958828" y="1128042"/>
            <a:ext cx="338554" cy="2355159"/>
            <a:chOff x="4593706" y="1159190"/>
            <a:chExt cx="338554" cy="2355159"/>
          </a:xfrm>
        </p:grpSpPr>
        <p:sp>
          <p:nvSpPr>
            <p:cNvPr id="27" name="文本框 26"/>
            <p:cNvSpPr txBox="1"/>
            <p:nvPr/>
          </p:nvSpPr>
          <p:spPr>
            <a:xfrm>
              <a:off x="4593706" y="1159190"/>
              <a:ext cx="338554" cy="14725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12.45min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</a:t>
              </a:r>
              <a:r>
                <a:rPr lang="zh-CN" altLang="en-US" sz="1000">
                  <a:solidFill>
                    <a:srgbClr val="333333"/>
                  </a:solidFill>
                </a:rPr>
                <a:t>导开启领地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11332605-11C8-44A1-8C5E-AFD87F663CEC}"/>
                </a:ext>
              </a:extLst>
            </p:cNvPr>
            <p:cNvCxnSpPr/>
            <p:nvPr/>
          </p:nvCxnSpPr>
          <p:spPr>
            <a:xfrm>
              <a:off x="4772081" y="2654780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文本框 125"/>
          <p:cNvSpPr txBox="1"/>
          <p:nvPr/>
        </p:nvSpPr>
        <p:spPr>
          <a:xfrm>
            <a:off x="1060431" y="1500268"/>
            <a:ext cx="338554" cy="13026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" smtClean="0">
                <a:solidFill>
                  <a:schemeClr val="bg2">
                    <a:lumMod val="25000"/>
                  </a:schemeClr>
                </a:solidFill>
              </a:rPr>
              <a:t>0.6min  </a:t>
            </a:r>
            <a:r>
              <a:rPr lang="zh-CN" altLang="en-US" sz="1000">
                <a:solidFill>
                  <a:schemeClr val="bg2">
                    <a:lumMod val="25000"/>
                  </a:schemeClr>
                </a:solidFill>
              </a:rPr>
              <a:t>开</a:t>
            </a:r>
            <a:r>
              <a:rPr lang="zh-CN" altLang="en-US" sz="1000" smtClean="0">
                <a:solidFill>
                  <a:schemeClr val="bg2">
                    <a:lumMod val="25000"/>
                  </a:schemeClr>
                </a:solidFill>
              </a:rPr>
              <a:t>场介绍动画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1234973" y="2786065"/>
            <a:ext cx="0" cy="707994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2304331" y="1205827"/>
            <a:ext cx="338554" cy="2307662"/>
            <a:chOff x="4911599" y="1187035"/>
            <a:chExt cx="338554" cy="2307662"/>
          </a:xfrm>
        </p:grpSpPr>
        <p:sp>
          <p:nvSpPr>
            <p:cNvPr id="132" name="文本框 131"/>
            <p:cNvSpPr txBox="1"/>
            <p:nvPr/>
          </p:nvSpPr>
          <p:spPr>
            <a:xfrm>
              <a:off x="4911599" y="1187035"/>
              <a:ext cx="338554" cy="150137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2.5min 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引导获取新英</a:t>
              </a:r>
              <a:r>
                <a:rPr lang="zh-CN" altLang="en-US" sz="1000">
                  <a:solidFill>
                    <a:srgbClr val="333333"/>
                  </a:solidFill>
                </a:rPr>
                <a:t>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11332605-11C8-44A1-8C5E-AFD87F663CEC}"/>
                </a:ext>
              </a:extLst>
            </p:cNvPr>
            <p:cNvCxnSpPr/>
            <p:nvPr/>
          </p:nvCxnSpPr>
          <p:spPr>
            <a:xfrm>
              <a:off x="5056587" y="2635128"/>
              <a:ext cx="0" cy="859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134"/>
          <p:cNvGrpSpPr/>
          <p:nvPr/>
        </p:nvGrpSpPr>
        <p:grpSpPr>
          <a:xfrm>
            <a:off x="2943888" y="531944"/>
            <a:ext cx="338554" cy="2962264"/>
            <a:chOff x="2034945" y="564827"/>
            <a:chExt cx="338554" cy="2962264"/>
          </a:xfrm>
        </p:grpSpPr>
        <p:sp>
          <p:nvSpPr>
            <p:cNvPr id="136" name="文本框 135"/>
            <p:cNvSpPr txBox="1"/>
            <p:nvPr/>
          </p:nvSpPr>
          <p:spPr>
            <a:xfrm>
              <a:off x="2034945" y="564827"/>
              <a:ext cx="338554" cy="22415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3.82min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引导一键穿戴英雄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EC352A28-BB37-4E63-B38B-A0E4213A9A48}"/>
                </a:ext>
              </a:extLst>
            </p:cNvPr>
            <p:cNvCxnSpPr/>
            <p:nvPr/>
          </p:nvCxnSpPr>
          <p:spPr>
            <a:xfrm>
              <a:off x="2212862" y="2819097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60431" y="4131132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smtClean="0"/>
              <a:t>注：变化规则如下</a:t>
            </a:r>
            <a:endParaRPr lang="en-US" altLang="zh-CN" sz="800" smtClean="0"/>
          </a:p>
          <a:p>
            <a:r>
              <a:rPr lang="zh-CN" altLang="en-US" sz="800"/>
              <a:t>如</a:t>
            </a:r>
            <a:r>
              <a:rPr lang="zh-CN" altLang="en-US" sz="800" smtClean="0"/>
              <a:t>果玩家遇到一个有趣的知识点，则</a:t>
            </a:r>
            <a:r>
              <a:rPr lang="zh-CN" altLang="en-US" sz="800"/>
              <a:t>情</a:t>
            </a:r>
            <a:r>
              <a:rPr lang="zh-CN" altLang="en-US" sz="800" smtClean="0"/>
              <a:t>绪变化</a:t>
            </a:r>
            <a:r>
              <a:rPr lang="zh-CN" altLang="en-US" sz="800"/>
              <a:t>加</a:t>
            </a:r>
            <a:r>
              <a:rPr lang="zh-CN" altLang="en-US" sz="800" smtClean="0"/>
              <a:t>分（最高</a:t>
            </a:r>
            <a:r>
              <a:rPr lang="en-US" altLang="zh-CN" sz="800" smtClean="0"/>
              <a:t>5</a:t>
            </a:r>
            <a:r>
              <a:rPr lang="zh-CN" altLang="en-US" sz="800" smtClean="0"/>
              <a:t>分）</a:t>
            </a:r>
            <a:endParaRPr lang="en-US" altLang="zh-CN" sz="800" smtClean="0"/>
          </a:p>
          <a:p>
            <a:r>
              <a:rPr lang="zh-CN" altLang="en-US" sz="800"/>
              <a:t>如</a:t>
            </a:r>
            <a:r>
              <a:rPr lang="zh-CN" altLang="en-US" sz="800" smtClean="0"/>
              <a:t>果玩家遇到烦躁的点，则</a:t>
            </a:r>
            <a:r>
              <a:rPr lang="zh-CN" altLang="en-US" sz="800"/>
              <a:t>情</a:t>
            </a:r>
            <a:r>
              <a:rPr lang="zh-CN" altLang="en-US" sz="800" smtClean="0"/>
              <a:t>绪变化扣分（最低</a:t>
            </a:r>
            <a:r>
              <a:rPr lang="en-US" altLang="zh-CN" sz="800" smtClean="0"/>
              <a:t>-5</a:t>
            </a:r>
            <a:r>
              <a:rPr lang="zh-CN" altLang="en-US" sz="800" smtClean="0"/>
              <a:t>分）</a:t>
            </a:r>
            <a:endParaRPr lang="en-US" altLang="zh-CN" sz="800" smtClean="0"/>
          </a:p>
          <a:p>
            <a:r>
              <a:rPr lang="en-US" altLang="zh-CN" sz="800" smtClean="0"/>
              <a:t>X</a:t>
            </a:r>
            <a:r>
              <a:rPr lang="zh-CN" altLang="en-US" sz="800" smtClean="0"/>
              <a:t>轴代表时间，</a:t>
            </a:r>
            <a:r>
              <a:rPr lang="en-US" altLang="zh-CN" sz="800" smtClean="0"/>
              <a:t>y</a:t>
            </a:r>
            <a:r>
              <a:rPr lang="zh-CN" altLang="en-US" sz="800" smtClean="0"/>
              <a:t>轴代表情绪变化。</a:t>
            </a:r>
            <a:endParaRPr lang="zh-CN" altLang="en-US" sz="800"/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FDF5E4D5-D5A4-430A-ADA9-F7EEF33713C9}"/>
              </a:ext>
            </a:extLst>
          </p:cNvPr>
          <p:cNvCxnSpPr/>
          <p:nvPr/>
        </p:nvCxnSpPr>
        <p:spPr>
          <a:xfrm>
            <a:off x="6883150" y="2969700"/>
            <a:ext cx="0" cy="560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4728174" y="761027"/>
            <a:ext cx="338554" cy="2730252"/>
            <a:chOff x="3040952" y="780143"/>
            <a:chExt cx="338554" cy="2730252"/>
          </a:xfrm>
        </p:grpSpPr>
        <p:sp>
          <p:nvSpPr>
            <p:cNvPr id="139" name="文本框 138"/>
            <p:cNvSpPr txBox="1"/>
            <p:nvPr/>
          </p:nvSpPr>
          <p:spPr>
            <a:xfrm>
              <a:off x="3040952" y="780143"/>
              <a:ext cx="338554" cy="19752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>
                <a:defRPr sz="1000"/>
              </a:pPr>
              <a:r>
                <a:rPr lang="en-US" altLang="zh-CN" sz="1000" smtClean="0">
                  <a:solidFill>
                    <a:srgbClr val="333333"/>
                  </a:solidFill>
                </a:rPr>
                <a:t>6-10min   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关卡</a:t>
              </a:r>
              <a:r>
                <a:rPr lang="en-US" altLang="zh-CN" sz="1000" smtClean="0">
                  <a:solidFill>
                    <a:srgbClr val="333333"/>
                  </a:solidFill>
                </a:rPr>
                <a:t>1-7</a:t>
              </a:r>
              <a:r>
                <a:rPr lang="zh-CN" altLang="en-US" sz="1000" smtClean="0">
                  <a:solidFill>
                    <a:srgbClr val="333333"/>
                  </a:solidFill>
                </a:rPr>
                <a:t>至关卡</a:t>
              </a:r>
              <a:r>
                <a:rPr lang="en-US" altLang="zh-CN" sz="1000" smtClean="0">
                  <a:solidFill>
                    <a:srgbClr val="333333"/>
                  </a:solidFill>
                </a:rPr>
                <a:t>1-11</a:t>
              </a:r>
              <a:endParaRPr lang="zh-CN" altLang="en-US" sz="1000" dirty="0">
                <a:solidFill>
                  <a:srgbClr val="333333"/>
                </a:solidFill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BBBC6E14-7317-4C08-8F23-0A0C3B87E162}"/>
                </a:ext>
              </a:extLst>
            </p:cNvPr>
            <p:cNvCxnSpPr/>
            <p:nvPr/>
          </p:nvCxnSpPr>
          <p:spPr>
            <a:xfrm>
              <a:off x="3210228" y="2802401"/>
              <a:ext cx="0" cy="707994"/>
            </a:xfrm>
            <a:prstGeom prst="line">
              <a:avLst/>
            </a:prstGeom>
            <a:ln w="28575">
              <a:solidFill>
                <a:srgbClr val="849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箭头连接符 31"/>
          <p:cNvCxnSpPr/>
          <p:nvPr/>
        </p:nvCxnSpPr>
        <p:spPr>
          <a:xfrm>
            <a:off x="4897450" y="3752699"/>
            <a:ext cx="0" cy="17427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061833" y="3752699"/>
            <a:ext cx="492443" cy="17061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1000" smtClean="0"/>
              <a:t>发现不可以用自动战斗模式，并且重复操作关卡</a:t>
            </a:r>
            <a:endParaRPr lang="zh-CN" altLang="en-US" sz="1000"/>
          </a:p>
        </p:txBody>
      </p:sp>
      <p:cxnSp>
        <p:nvCxnSpPr>
          <p:cNvPr id="143" name="直接箭头连接符 142"/>
          <p:cNvCxnSpPr/>
          <p:nvPr/>
        </p:nvCxnSpPr>
        <p:spPr>
          <a:xfrm>
            <a:off x="8049760" y="3752699"/>
            <a:ext cx="0" cy="17427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8152174" y="3743368"/>
            <a:ext cx="492443" cy="17061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1000"/>
              <a:t>发</a:t>
            </a:r>
            <a:r>
              <a:rPr lang="zh-CN" altLang="en-US" sz="1000" smtClean="0"/>
              <a:t>现很多需要氪金才可以得到的装备，英雄卡牌</a:t>
            </a:r>
            <a:endParaRPr lang="zh-CN" altLang="en-US" sz="1000"/>
          </a:p>
        </p:txBody>
      </p:sp>
      <p:sp>
        <p:nvSpPr>
          <p:cNvPr id="145" name="文本框 144"/>
          <p:cNvSpPr txBox="1"/>
          <p:nvPr/>
        </p:nvSpPr>
        <p:spPr>
          <a:xfrm>
            <a:off x="9288548" y="3629967"/>
            <a:ext cx="338554" cy="161710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1000" smtClean="0"/>
              <a:t>免费体验高级装备和新英雄</a:t>
            </a:r>
            <a:endParaRPr lang="zh-CN" altLang="en-US" sz="1000"/>
          </a:p>
        </p:txBody>
      </p:sp>
      <p:cxnSp>
        <p:nvCxnSpPr>
          <p:cNvPr id="147" name="直接箭头连接符 146"/>
          <p:cNvCxnSpPr/>
          <p:nvPr/>
        </p:nvCxnSpPr>
        <p:spPr>
          <a:xfrm>
            <a:off x="9208913" y="3656324"/>
            <a:ext cx="0" cy="14637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图表 1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746695"/>
              </p:ext>
            </p:extLst>
          </p:nvPr>
        </p:nvGraphicFramePr>
        <p:xfrm>
          <a:off x="-588172" y="4960193"/>
          <a:ext cx="14787029" cy="204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26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/>
          <p:cNvSpPr txBox="1"/>
          <p:nvPr/>
        </p:nvSpPr>
        <p:spPr>
          <a:xfrm>
            <a:off x="251525" y="465236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开场动画：介绍游</a:t>
            </a:r>
            <a:r>
              <a:rPr lang="zh-CN" altLang="en-US"/>
              <a:t>戏</a:t>
            </a:r>
            <a:r>
              <a:rPr lang="zh-CN" altLang="en-US" smtClean="0"/>
              <a:t>中</a:t>
            </a:r>
            <a:r>
              <a:rPr lang="zh-CN" altLang="en-US"/>
              <a:t>伊索米亚世</a:t>
            </a:r>
            <a:r>
              <a:rPr lang="zh-CN" altLang="en-US" smtClean="0"/>
              <a:t>界故事背</a:t>
            </a:r>
            <a:r>
              <a:rPr lang="zh-CN" altLang="en-US" dirty="0"/>
              <a:t>景，</a:t>
            </a:r>
            <a:r>
              <a:rPr lang="zh-CN" altLang="en-US"/>
              <a:t>明</a:t>
            </a:r>
            <a:r>
              <a:rPr lang="zh-CN" altLang="en-US" smtClean="0"/>
              <a:t>确玩家角色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6261557" y="3291519"/>
            <a:ext cx="5438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开场动画</a:t>
            </a:r>
            <a:r>
              <a:rPr lang="zh-CN" altLang="en-US" sz="1200"/>
              <a:t>中</a:t>
            </a:r>
            <a:r>
              <a:rPr lang="zh-CN" altLang="en-US" sz="1200" smtClean="0"/>
              <a:t>，</a:t>
            </a:r>
            <a:r>
              <a:rPr lang="zh-CN" altLang="en-US" sz="1200"/>
              <a:t>讲</a:t>
            </a:r>
            <a:r>
              <a:rPr lang="zh-CN" altLang="en-US" sz="1200" smtClean="0"/>
              <a:t>述了故</a:t>
            </a:r>
            <a:r>
              <a:rPr lang="zh-CN" altLang="en-US" sz="1200"/>
              <a:t>事发生在伊索米亚世界，那是一个充斥着战争与纷乱的中古魔幻世界。这个世界有着丰富的人文风貌，并且存在着形态各异的智慧物种。这些物种分属于不同的阵营和势力，信仰的冲突、意识形态的对抗不断地在他们之间上演，跨越种族的生死羁绊、神魔与凡人的命运交织构成了这个世界下的一个个故事。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6" y="1412815"/>
            <a:ext cx="3362710" cy="49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8"/>
          <p:cNvSpPr txBox="1"/>
          <p:nvPr/>
        </p:nvSpPr>
        <p:spPr>
          <a:xfrm>
            <a:off x="251525" y="465236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第一</a:t>
            </a:r>
            <a:r>
              <a:rPr lang="zh-CN" altLang="en-US"/>
              <a:t>章</a:t>
            </a:r>
            <a:r>
              <a:rPr lang="zh-CN" altLang="en-US" smtClean="0"/>
              <a:t>：引导主线战斗模式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22822" y="5815675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669017" y="5769002"/>
            <a:ext cx="2473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导玩家进入战斗模式，添加英雄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5" y="1034300"/>
            <a:ext cx="2808841" cy="42609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06" y="1034300"/>
            <a:ext cx="2535872" cy="4263562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811779" y="5744516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A3A412-767B-4997-A471-D7FD54120674}"/>
              </a:ext>
            </a:extLst>
          </p:cNvPr>
          <p:cNvSpPr txBox="1"/>
          <p:nvPr/>
        </p:nvSpPr>
        <p:spPr>
          <a:xfrm>
            <a:off x="3957974" y="5738971"/>
            <a:ext cx="164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/>
              <a:t>引导玩家添加多个英雄</a:t>
            </a:r>
            <a:endParaRPr lang="zh-CN" altLang="en-US" sz="1100" dirty="0"/>
          </a:p>
        </p:txBody>
      </p:sp>
      <p:sp>
        <p:nvSpPr>
          <p:cNvPr id="12" name="圆角矩形 11"/>
          <p:cNvSpPr/>
          <p:nvPr/>
        </p:nvSpPr>
        <p:spPr>
          <a:xfrm>
            <a:off x="9674587" y="5831810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kern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78" y="1034300"/>
            <a:ext cx="2496083" cy="426090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492553" y="5823478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52DBB0-1F72-42C1-9B97-65CF6EC39296}"/>
              </a:ext>
            </a:extLst>
          </p:cNvPr>
          <p:cNvSpPr txBox="1"/>
          <p:nvPr/>
        </p:nvSpPr>
        <p:spPr>
          <a:xfrm>
            <a:off x="6793510" y="5770228"/>
            <a:ext cx="1999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导玩家点击释放英雄特效“巨力重击”</a:t>
            </a:r>
            <a:endParaRPr lang="zh-CN" altLang="en-US" sz="11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09" y="1034300"/>
            <a:ext cx="2526961" cy="42609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852DBB0-1F72-42C1-9B97-65CF6EC39296}"/>
              </a:ext>
            </a:extLst>
          </p:cNvPr>
          <p:cNvSpPr txBox="1"/>
          <p:nvPr/>
        </p:nvSpPr>
        <p:spPr>
          <a:xfrm>
            <a:off x="9900084" y="5770229"/>
            <a:ext cx="17377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导玩家更改英雄布</a:t>
            </a:r>
            <a:r>
              <a:rPr lang="zh-CN" altLang="en-US" sz="1100"/>
              <a:t>局，排兵布阵</a:t>
            </a: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678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318027" y="455085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第一</a:t>
            </a:r>
            <a:r>
              <a:rPr lang="zh-CN" altLang="en-US"/>
              <a:t>章</a:t>
            </a:r>
            <a:r>
              <a:rPr lang="zh-CN" altLang="en-US" smtClean="0"/>
              <a:t>：引导</a:t>
            </a:r>
            <a:r>
              <a:rPr lang="zh-CN" altLang="en-US"/>
              <a:t>获</a:t>
            </a:r>
            <a:r>
              <a:rPr lang="zh-CN" altLang="en-US" smtClean="0"/>
              <a:t>取英雄，升级英雄</a:t>
            </a:r>
            <a:r>
              <a:rPr lang="en-US" altLang="zh-CN" smtClean="0"/>
              <a:t>(</a:t>
            </a:r>
            <a:r>
              <a:rPr lang="zh-CN" altLang="en-US" smtClean="0"/>
              <a:t>多种方式）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57" y="1110200"/>
            <a:ext cx="3097919" cy="472231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42254" y="6034747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3034644" y="5988328"/>
            <a:ext cx="2473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升</a:t>
            </a:r>
            <a:r>
              <a:rPr lang="zh-CN" altLang="en-US" sz="1100" smtClean="0"/>
              <a:t>级英雄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01" y="1110200"/>
            <a:ext cx="3095682" cy="472231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982540" y="6026294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128735" y="6026294"/>
            <a:ext cx="2473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导玩家获取灵魂石，召唤英雄</a:t>
            </a:r>
            <a:endParaRPr lang="en-US" altLang="zh-CN" sz="1100" smtClean="0"/>
          </a:p>
          <a:p>
            <a:r>
              <a:rPr lang="zh-CN" altLang="en-US" sz="1100" b="1"/>
              <a:t>控制</a:t>
            </a:r>
            <a:r>
              <a:rPr lang="zh-CN" altLang="en-US" sz="1100"/>
              <a:t>不同品质的英雄的</a:t>
            </a:r>
            <a:r>
              <a:rPr lang="zh-CN" altLang="en-US" sz="1100" b="1"/>
              <a:t>产出量</a:t>
            </a:r>
            <a:r>
              <a:rPr lang="zh-CN" altLang="en-US" sz="1100"/>
              <a:t>和产出所需要花费的时间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703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364260" y="452710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mtClean="0"/>
              <a:t>第二章：引导玩家开启</a:t>
            </a:r>
            <a:r>
              <a:rPr lang="en-US" altLang="zh-CN" smtClean="0"/>
              <a:t>&lt;</a:t>
            </a:r>
            <a:r>
              <a:rPr lang="zh-CN" altLang="en-US" smtClean="0"/>
              <a:t>领地</a:t>
            </a:r>
            <a:r>
              <a:rPr lang="en-US" altLang="zh-CN" smtClean="0"/>
              <a:t>&gt;</a:t>
            </a:r>
            <a:r>
              <a:rPr lang="zh-CN" altLang="en-US" smtClean="0"/>
              <a:t>功能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13" y="932602"/>
            <a:ext cx="2643831" cy="4618901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646750" y="6038774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1980836" y="5992354"/>
            <a:ext cx="2473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开</a:t>
            </a:r>
            <a:r>
              <a:rPr lang="zh-CN" altLang="en-US" sz="1100" smtClean="0"/>
              <a:t>启领地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99" y="927922"/>
            <a:ext cx="3041311" cy="4623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722040" y="5960499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4873254" y="5738185"/>
            <a:ext cx="24739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导在领地的酒馆中召唤英雄</a:t>
            </a:r>
            <a:r>
              <a:rPr lang="zh-CN" altLang="en-US" sz="1100" b="1"/>
              <a:t>酒馆奖励</a:t>
            </a:r>
            <a:r>
              <a:rPr lang="zh-CN" altLang="en-US" sz="1100"/>
              <a:t>：抽取一定数量的卡片后会有额外的奖励，是现在多数游戏都会做的一种</a:t>
            </a:r>
            <a:r>
              <a:rPr lang="zh-CN" altLang="en-US" sz="1100" b="1"/>
              <a:t>保底措施</a:t>
            </a:r>
            <a:r>
              <a:rPr lang="zh-CN" altLang="en-US" sz="1100"/>
              <a:t>。通过保底来让玩家得到心理补偿，和对最低补偿的追逐</a:t>
            </a:r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74" y="927922"/>
            <a:ext cx="3047809" cy="4623581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8291863" y="5972942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515118" y="5822823"/>
            <a:ext cx="2473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导玩家打</a:t>
            </a:r>
            <a:r>
              <a:rPr lang="zh-CN" altLang="en-US" sz="1100"/>
              <a:t>开</a:t>
            </a:r>
            <a:r>
              <a:rPr lang="zh-CN" altLang="en-US" sz="1100" smtClean="0"/>
              <a:t>英雄心愿单</a:t>
            </a:r>
            <a:r>
              <a:rPr lang="zh-CN" altLang="en-US" sz="1100"/>
              <a:t>增强玩家对抽取过程的控制，变相增加抽到想要的卡片的概率，让提升卡牌品质</a:t>
            </a:r>
            <a:r>
              <a:rPr lang="zh-CN" altLang="en-US" sz="1100" b="1"/>
              <a:t>从极其困难变成困</a:t>
            </a:r>
            <a:r>
              <a:rPr lang="zh-CN" altLang="en-US" sz="1100" b="1" smtClean="0"/>
              <a:t>难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78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" y="822042"/>
            <a:ext cx="3439678" cy="5274923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8714" y="6174521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1372800" y="6155774"/>
            <a:ext cx="2473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开图鉴</a:t>
            </a:r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33" y="833592"/>
            <a:ext cx="3515639" cy="5273458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443727" y="6149095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4787246" y="6128101"/>
            <a:ext cx="289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</a:t>
            </a:r>
            <a:r>
              <a:rPr lang="zh-CN" altLang="en-US" sz="1100"/>
              <a:t>任</a:t>
            </a:r>
            <a:r>
              <a:rPr lang="zh-CN" altLang="en-US" sz="1100" smtClean="0"/>
              <a:t>务列表（每日、周、主线）</a:t>
            </a:r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90" y="806823"/>
            <a:ext cx="3715949" cy="527345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624232" y="6107050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967751" y="6086056"/>
            <a:ext cx="289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开活动列表</a:t>
            </a:r>
            <a:endParaRPr lang="zh-CN" altLang="en-US" sz="1100" dirty="0"/>
          </a:p>
        </p:txBody>
      </p:sp>
      <p:sp>
        <p:nvSpPr>
          <p:cNvPr id="13" name="文本框 8"/>
          <p:cNvSpPr txBox="1"/>
          <p:nvPr/>
        </p:nvSpPr>
        <p:spPr>
          <a:xfrm>
            <a:off x="364260" y="452710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mtClean="0"/>
              <a:t>第二章：引导玩家打开活动、任务 ，引导故事进行，吸引玩家消费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2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364260" y="452710"/>
            <a:ext cx="114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/>
              <a:t>副本</a:t>
            </a:r>
            <a:r>
              <a:rPr lang="zh-CN" altLang="en-US" smtClean="0"/>
              <a:t>：引导玩家打开副本</a:t>
            </a:r>
            <a:r>
              <a:rPr lang="en-US" altLang="zh-CN" smtClean="0"/>
              <a:t>《</a:t>
            </a:r>
            <a:r>
              <a:rPr lang="zh-CN" altLang="en-US" smtClean="0"/>
              <a:t>王座之塔</a:t>
            </a:r>
            <a:r>
              <a:rPr lang="en-US" altLang="zh-CN" smtClean="0"/>
              <a:t>》</a:t>
            </a:r>
            <a:r>
              <a:rPr lang="zh-CN" altLang="en-US" smtClean="0"/>
              <a:t>、</a:t>
            </a:r>
            <a:r>
              <a:rPr lang="en-US" altLang="zh-CN" smtClean="0"/>
              <a:t>《</a:t>
            </a:r>
            <a:r>
              <a:rPr lang="zh-CN" altLang="en-US"/>
              <a:t>异</a:t>
            </a:r>
            <a:r>
              <a:rPr lang="zh-CN" altLang="en-US" smtClean="0"/>
              <a:t>界迷宫</a:t>
            </a:r>
            <a:r>
              <a:rPr lang="en-US" altLang="zh-CN" smtClean="0"/>
              <a:t>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60" y="981656"/>
            <a:ext cx="3066490" cy="49830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77" y="891661"/>
            <a:ext cx="2941746" cy="489324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846008" y="6146848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1925146" y="6034321"/>
            <a:ext cx="2473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</a:t>
            </a:r>
            <a:r>
              <a:rPr lang="en-US" altLang="zh-CN" sz="1100" smtClean="0"/>
              <a:t>《</a:t>
            </a:r>
            <a:r>
              <a:rPr lang="zh-CN" altLang="en-US" sz="1100" smtClean="0"/>
              <a:t>王座之塔</a:t>
            </a:r>
            <a:r>
              <a:rPr lang="en-US" altLang="zh-CN" sz="1100" smtClean="0"/>
              <a:t>》</a:t>
            </a:r>
            <a:r>
              <a:rPr lang="zh-CN" altLang="en-US" sz="1100" smtClean="0"/>
              <a:t>其中</a:t>
            </a:r>
            <a:r>
              <a:rPr lang="zh-CN" altLang="en-US" sz="1100"/>
              <a:t>的敌方阵容配置与主图存在一定的差异性，有大量重复的同英雄，需要玩家更多的调整阵容配置，考虑阵营克制。</a:t>
            </a:r>
            <a:endParaRPr lang="zh-CN" altLang="en-US" sz="1100" dirty="0"/>
          </a:p>
        </p:txBody>
      </p:sp>
      <p:sp>
        <p:nvSpPr>
          <p:cNvPr id="7" name="圆角矩形 6"/>
          <p:cNvSpPr/>
          <p:nvPr/>
        </p:nvSpPr>
        <p:spPr>
          <a:xfrm>
            <a:off x="8023036" y="6174521"/>
            <a:ext cx="146195" cy="1687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1DAB3-0AC6-40CD-AB0F-591DB6098B73}"/>
              </a:ext>
            </a:extLst>
          </p:cNvPr>
          <p:cNvSpPr txBox="1"/>
          <p:nvPr/>
        </p:nvSpPr>
        <p:spPr>
          <a:xfrm>
            <a:off x="8145536" y="6116549"/>
            <a:ext cx="2473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引</a:t>
            </a:r>
            <a:r>
              <a:rPr lang="zh-CN" altLang="en-US" sz="1100" smtClean="0"/>
              <a:t>导玩家</a:t>
            </a:r>
            <a:r>
              <a:rPr lang="zh-CN" altLang="en-US" sz="1100"/>
              <a:t>打</a:t>
            </a:r>
            <a:r>
              <a:rPr lang="zh-CN" altLang="en-US" sz="1100" smtClean="0"/>
              <a:t>开</a:t>
            </a:r>
            <a:r>
              <a:rPr lang="en-US" altLang="zh-CN" sz="1100" smtClean="0"/>
              <a:t>《</a:t>
            </a:r>
            <a:r>
              <a:rPr lang="zh-CN" altLang="en-US" sz="1100"/>
              <a:t>异界迷宫</a:t>
            </a:r>
            <a:r>
              <a:rPr lang="en-US" altLang="zh-CN" sz="1100" smtClean="0"/>
              <a:t>》</a:t>
            </a:r>
            <a:r>
              <a:rPr lang="zh-CN" altLang="en-US" sz="1100"/>
              <a:t>异界迷宫的主要产出是钻石和英雄魂石（属于较高层级的稀有资源）</a:t>
            </a:r>
            <a:r>
              <a:rPr lang="zh-CN" altLang="en-US" sz="1100" b="1"/>
              <a:t>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189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6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2462</Words>
  <Application>Microsoft Office PowerPoint</Application>
  <PresentationFormat>宽屏</PresentationFormat>
  <Paragraphs>180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等线</vt:lpstr>
      <vt:lpstr>等线 Light</vt:lpstr>
      <vt:lpstr>思源黑体 CN Bold</vt:lpstr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养成系统  养成的主体分为三大块：英雄品阶、英雄等级和装备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《剑与远征》</dc:title>
  <dc:creator>W</dc:creator>
  <cp:lastModifiedBy>W</cp:lastModifiedBy>
  <cp:revision>84</cp:revision>
  <dcterms:created xsi:type="dcterms:W3CDTF">2020-08-11T09:20:54Z</dcterms:created>
  <dcterms:modified xsi:type="dcterms:W3CDTF">2020-08-17T09:32:50Z</dcterms:modified>
</cp:coreProperties>
</file>